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0"/>
  </p:notesMasterIdLst>
  <p:handoutMasterIdLst>
    <p:handoutMasterId r:id="rId41"/>
  </p:handoutMasterIdLst>
  <p:sldIdLst>
    <p:sldId id="320" r:id="rId5"/>
    <p:sldId id="355" r:id="rId6"/>
    <p:sldId id="322" r:id="rId7"/>
    <p:sldId id="323" r:id="rId8"/>
    <p:sldId id="363" r:id="rId9"/>
    <p:sldId id="325" r:id="rId10"/>
    <p:sldId id="326" r:id="rId11"/>
    <p:sldId id="327" r:id="rId12"/>
    <p:sldId id="328" r:id="rId13"/>
    <p:sldId id="349" r:id="rId14"/>
    <p:sldId id="329" r:id="rId15"/>
    <p:sldId id="330" r:id="rId16"/>
    <p:sldId id="334" r:id="rId17"/>
    <p:sldId id="332" r:id="rId18"/>
    <p:sldId id="350" r:id="rId19"/>
    <p:sldId id="333" r:id="rId20"/>
    <p:sldId id="336" r:id="rId21"/>
    <p:sldId id="358" r:id="rId22"/>
    <p:sldId id="359" r:id="rId23"/>
    <p:sldId id="360" r:id="rId24"/>
    <p:sldId id="361" r:id="rId25"/>
    <p:sldId id="362" r:id="rId26"/>
    <p:sldId id="356" r:id="rId27"/>
    <p:sldId id="357" r:id="rId28"/>
    <p:sldId id="365" r:id="rId29"/>
    <p:sldId id="366" r:id="rId30"/>
    <p:sldId id="367" r:id="rId31"/>
    <p:sldId id="339" r:id="rId32"/>
    <p:sldId id="341" r:id="rId33"/>
    <p:sldId id="342" r:id="rId34"/>
    <p:sldId id="368" r:id="rId35"/>
    <p:sldId id="369" r:id="rId36"/>
    <p:sldId id="345" r:id="rId37"/>
    <p:sldId id="346" r:id="rId38"/>
    <p:sldId id="34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Slides" id="{DE83F187-39D2-43A1-9729-3F1FC9272D0F}">
          <p14:sldIdLst>
            <p14:sldId id="320"/>
            <p14:sldId id="355"/>
            <p14:sldId id="322"/>
            <p14:sldId id="323"/>
            <p14:sldId id="363"/>
            <p14:sldId id="325"/>
            <p14:sldId id="326"/>
          </p14:sldIdLst>
        </p14:section>
        <p14:section name="Audiology" id="{3E1FB086-DE3E-41B8-A4F9-307BDCA09752}">
          <p14:sldIdLst>
            <p14:sldId id="327"/>
            <p14:sldId id="328"/>
            <p14:sldId id="349"/>
            <p14:sldId id="329"/>
            <p14:sldId id="330"/>
          </p14:sldIdLst>
        </p14:section>
        <p14:section name="Speech-Language Pathologist" id="{24B4CF09-F589-46C3-A42A-602ED7E1F668}">
          <p14:sldIdLst>
            <p14:sldId id="334"/>
            <p14:sldId id="332"/>
            <p14:sldId id="350"/>
            <p14:sldId id="333"/>
            <p14:sldId id="336"/>
          </p14:sldIdLst>
        </p14:section>
        <p14:section name="Speech-Language Pathology Assistant" id="{08A4CE30-6897-4C36-95AC-4144CF5EB844}">
          <p14:sldIdLst>
            <p14:sldId id="358"/>
            <p14:sldId id="359"/>
            <p14:sldId id="360"/>
            <p14:sldId id="361"/>
            <p14:sldId id="362"/>
          </p14:sldIdLst>
        </p14:section>
        <p14:section name="Speech, Language, and Hearing Scientist" id="{320DFD2E-E6CB-438C-A78B-7B01BFED4BCE}">
          <p14:sldIdLst>
            <p14:sldId id="356"/>
            <p14:sldId id="357"/>
          </p14:sldIdLst>
        </p14:section>
        <p14:section name="Salary and Job Security" id="{104BA3CD-D45F-47A1-A31A-CD38A883C355}">
          <p14:sldIdLst>
            <p14:sldId id="365"/>
            <p14:sldId id="366"/>
            <p14:sldId id="367"/>
            <p14:sldId id="339"/>
            <p14:sldId id="341"/>
          </p14:sldIdLst>
        </p14:section>
        <p14:section name="Steps and Resources for H.S. Students" id="{CCB30E77-757C-4101-B490-101B8DFF7283}">
          <p14:sldIdLst>
            <p14:sldId id="342"/>
            <p14:sldId id="368"/>
            <p14:sldId id="369"/>
          </p14:sldIdLst>
        </p14:section>
        <p14:section name="Closing Slides" id="{8254D899-AB53-4AD1-8E28-86100EC3578F}">
          <p14:sldIdLst>
            <p14:sldId id="345"/>
            <p14:sldId id="346"/>
            <p14:sldId id="34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691808-B327-DD8A-3934-A792EB523F05}" name="Andrea Pluskota" initials="AP" userId="S::apluskota@asha.org::09202afc-1c5e-4acb-867c-cf31379b75b5" providerId="AD"/>
  <p188:author id="{D12FD054-A1F3-B679-673B-9323A03CC1BB}" name="Tammara Rosales" initials="CR" userId="46531feb2f669d0a" providerId="Windows Live"/>
  <p188:author id="{8399B05B-8E31-CBB0-6D45-7081784A8502}" name="Regina Zappi" initials="RZ" userId="S::rescano@asha.org::6cd40dfd-83b0-449d-bc72-bc050321f54b" providerId="AD"/>
  <p188:author id="{6EC04775-C06E-654E-ACB4-8D3C20CBB626}" name="Stacey Glasgow" initials="SG" userId="S::sglasgow@asha.org::2b6a9258-0660-4a4c-86d9-4fab7236394e" providerId="AD"/>
  <p188:author id="{BECF399F-746F-A36B-6328-13D58261C30A}" name="Melanie Johnson" initials="MJ" userId="S::mjohnson@asha.org::a257f8ad-324e-419d-8ab5-afd0ebf21df1" providerId="AD"/>
  <p188:author id="{173701BE-7BA0-4B65-FC51-0C4F827F62D2}" name="Alexis Redmond" initials="AR" userId="S::aredmond@asha.org::1ebbd1f3-3422-4731-b4aa-339d6a32de7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e Stephens" initials="KS" lastIdx="20" clrIdx="0">
    <p:extLst>
      <p:ext uri="{19B8F6BF-5375-455C-9EA6-DF929625EA0E}">
        <p15:presenceInfo xmlns:p15="http://schemas.microsoft.com/office/powerpoint/2012/main" userId="S::kstephens@asha.org::dc1cf06e-a9ea-4395-a69a-eee1e884f0e6" providerId="AD"/>
      </p:ext>
    </p:extLst>
  </p:cmAuthor>
  <p:cmAuthor id="2" name="Melanie Johnson" initials="MJ" lastIdx="27" clrIdx="1">
    <p:extLst>
      <p:ext uri="{19B8F6BF-5375-455C-9EA6-DF929625EA0E}">
        <p15:presenceInfo xmlns:p15="http://schemas.microsoft.com/office/powerpoint/2012/main" userId="S::MJOHNSON@asha.org::a257f8ad-324e-419d-8ab5-afd0ebf21df1" providerId="AD"/>
      </p:ext>
    </p:extLst>
  </p:cmAuthor>
  <p:cmAuthor id="3" name="Guest User" initials="GU" lastIdx="5" clrIdx="2">
    <p:extLst>
      <p:ext uri="{19B8F6BF-5375-455C-9EA6-DF929625EA0E}">
        <p15:presenceInfo xmlns:p15="http://schemas.microsoft.com/office/powerpoint/2012/main" userId="S::urn:spo:anon#88ae2cf2a62271a7cb1546c820bff4d669fbe2431607add809214d24f0026898::" providerId="AD"/>
      </p:ext>
    </p:extLst>
  </p:cmAuthor>
  <p:cmAuthor id="4" name="Karen Weis" initials="KW" lastIdx="12" clrIdx="3">
    <p:extLst>
      <p:ext uri="{19B8F6BF-5375-455C-9EA6-DF929625EA0E}">
        <p15:presenceInfo xmlns:p15="http://schemas.microsoft.com/office/powerpoint/2012/main" userId="S::kweis@asha.org::bb6cc3c1-5fc8-4774-bd4d-0ff998db40ba" providerId="AD"/>
      </p:ext>
    </p:extLst>
  </p:cmAuthor>
  <p:cmAuthor id="5" name="Kathleen Halverson" initials="KH" lastIdx="32" clrIdx="4">
    <p:extLst>
      <p:ext uri="{19B8F6BF-5375-455C-9EA6-DF929625EA0E}">
        <p15:presenceInfo xmlns:p15="http://schemas.microsoft.com/office/powerpoint/2012/main" userId="Kathleen Halverson" providerId="None"/>
      </p:ext>
    </p:extLst>
  </p:cmAuthor>
  <p:cmAuthor id="6" name="Martine Stein" initials="MS" lastIdx="16" clrIdx="5">
    <p:extLst>
      <p:ext uri="{19B8F6BF-5375-455C-9EA6-DF929625EA0E}">
        <p15:presenceInfo xmlns:p15="http://schemas.microsoft.com/office/powerpoint/2012/main" userId="S::mstein@asha.org::03cfbb87-2534-437d-9b11-f38d42a267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6259"/>
    <a:srgbClr val="F1F0ED"/>
    <a:srgbClr val="991E66"/>
    <a:srgbClr val="00778B"/>
    <a:srgbClr val="93C90E"/>
    <a:srgbClr val="6CACE4"/>
    <a:srgbClr val="D7D2CB"/>
    <a:srgbClr val="F4DA40"/>
    <a:srgbClr val="BFB8AF"/>
    <a:srgbClr val="151F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27A5C1-EE3E-D83C-68C6-15E0E0DE2DCE}" v="97" dt="2025-01-22T22:06:07.585"/>
    <p1510:client id="{4DED5710-48CE-516D-C9A0-B2C22F11D3C4}" v="1" dt="2025-01-24T19:10:19.968"/>
    <p1510:client id="{75485C50-1994-455C-9421-853299EC66A1}" v="5" dt="2025-01-24T18:53:14.860"/>
    <p1510:client id="{93A8AB8A-B96D-4356-B742-E16C9F37681B}" v="2" dt="2025-01-22T22:02:30.444"/>
    <p1510:client id="{D6988AC5-B688-48A0-BCF5-38A5BCDBD09E}" v="1" dt="2025-01-24T19:23:26.5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86"/>
    <p:restoredTop sz="66164" autoAdjust="0"/>
  </p:normalViewPr>
  <p:slideViewPr>
    <p:cSldViewPr snapToGrid="0">
      <p:cViewPr varScale="1">
        <p:scale>
          <a:sx n="82" d="100"/>
          <a:sy n="82" d="100"/>
        </p:scale>
        <p:origin x="1472" y="160"/>
      </p:cViewPr>
      <p:guideLst/>
    </p:cSldViewPr>
  </p:slideViewPr>
  <p:notesTextViewPr>
    <p:cViewPr>
      <p:scale>
        <a:sx n="80" d="100"/>
        <a:sy n="8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6E6259"/>
                </a:solidFill>
                <a:latin typeface="URW Geometric" pitchFamily="2" charset="0"/>
                <a:ea typeface="+mn-ea"/>
                <a:cs typeface="+mn-cs"/>
              </a:defRPr>
            </a:pPr>
            <a:r>
              <a:rPr lang="en-US" b="1" i="0" dirty="0">
                <a:solidFill>
                  <a:srgbClr val="6E6259"/>
                </a:solidFill>
                <a:latin typeface="URW Geometric" pitchFamily="2" charset="0"/>
              </a:rPr>
              <a:t>SLPA Average Salary Report</a:t>
            </a:r>
          </a:p>
        </c:rich>
      </c:tx>
      <c:overlay val="0"/>
      <c:spPr>
        <a:noFill/>
        <a:ln>
          <a:noFill/>
        </a:ln>
        <a:effectLst/>
      </c:spPr>
      <c:txPr>
        <a:bodyPr rot="0" spcFirstLastPara="1" vertOverflow="ellipsis" vert="horz" wrap="square" anchor="ctr" anchorCtr="1"/>
        <a:lstStyle/>
        <a:p>
          <a:pPr>
            <a:defRPr sz="2128" b="1" i="0" u="none" strike="noStrike" kern="1200" baseline="0">
              <a:solidFill>
                <a:srgbClr val="6E6259"/>
              </a:solidFill>
              <a:latin typeface="URW Geometric" pitchFamily="2"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Annual Salary</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Sheet1!$A$2:$A$6</c:f>
              <c:strCache>
                <c:ptCount val="5"/>
                <c:pt idx="0">
                  <c:v>10th Percentile</c:v>
                </c:pt>
                <c:pt idx="1">
                  <c:v>25th Percentile</c:v>
                </c:pt>
                <c:pt idx="2">
                  <c:v>Average</c:v>
                </c:pt>
                <c:pt idx="3">
                  <c:v>75th Percentile</c:v>
                </c:pt>
                <c:pt idx="4">
                  <c:v>90th Percentile</c:v>
                </c:pt>
              </c:strCache>
            </c:strRef>
          </c:cat>
          <c:val>
            <c:numRef>
              <c:f>Sheet1!$B$2:$B$6</c:f>
              <c:numCache>
                <c:formatCode>"$"#"K"</c:formatCode>
                <c:ptCount val="5"/>
                <c:pt idx="0">
                  <c:v>46</c:v>
                </c:pt>
                <c:pt idx="1">
                  <c:v>51</c:v>
                </c:pt>
                <c:pt idx="2">
                  <c:v>60</c:v>
                </c:pt>
                <c:pt idx="3">
                  <c:v>64</c:v>
                </c:pt>
                <c:pt idx="4">
                  <c:v>71</c:v>
                </c:pt>
              </c:numCache>
            </c:numRef>
          </c:val>
          <c:extLst>
            <c:ext xmlns:c16="http://schemas.microsoft.com/office/drawing/2014/chart" uri="{C3380CC4-5D6E-409C-BE32-E72D297353CC}">
              <c16:uniqueId val="{00000000-B21F-4D66-B501-88F23F4C9647}"/>
            </c:ext>
          </c:extLst>
        </c:ser>
        <c:dLbls>
          <c:showLegendKey val="0"/>
          <c:showVal val="0"/>
          <c:showCatName val="0"/>
          <c:showSerName val="0"/>
          <c:showPercent val="0"/>
          <c:showBubbleSize val="0"/>
        </c:dLbls>
        <c:gapWidth val="100"/>
        <c:overlap val="-24"/>
        <c:axId val="861260480"/>
        <c:axId val="861256320"/>
      </c:barChart>
      <c:catAx>
        <c:axId val="861260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6E6259"/>
                </a:solidFill>
                <a:latin typeface="URW Geometric Extra Bold" pitchFamily="2" charset="0"/>
                <a:ea typeface="+mn-ea"/>
                <a:cs typeface="+mn-cs"/>
              </a:defRPr>
            </a:pPr>
            <a:endParaRPr lang="en-US"/>
          </a:p>
        </c:txPr>
        <c:crossAx val="861256320"/>
        <c:crosses val="autoZero"/>
        <c:auto val="1"/>
        <c:lblAlgn val="ctr"/>
        <c:lblOffset val="100"/>
        <c:noMultiLvlLbl val="0"/>
      </c:catAx>
      <c:valAx>
        <c:axId val="861256320"/>
        <c:scaling>
          <c:orientation val="minMax"/>
        </c:scaling>
        <c:delete val="0"/>
        <c:axPos val="l"/>
        <c:majorGridlines>
          <c:spPr>
            <a:ln w="9525" cap="flat" cmpd="sng" algn="ctr">
              <a:solidFill>
                <a:schemeClr val="tx1">
                  <a:lumMod val="15000"/>
                  <a:lumOff val="85000"/>
                </a:schemeClr>
              </a:solidFill>
              <a:round/>
            </a:ln>
            <a:effectLst/>
          </c:spPr>
        </c:majorGridlines>
        <c:numFmt formatCode="&quot;$&quot;#&quot;K&quot;"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rgbClr val="6E6259"/>
                </a:solidFill>
                <a:latin typeface="URW Geometric Extra Bold" pitchFamily="2" charset="0"/>
                <a:ea typeface="+mn-ea"/>
                <a:cs typeface="+mn-cs"/>
              </a:defRPr>
            </a:pPr>
            <a:endParaRPr lang="en-US"/>
          </a:p>
        </c:txPr>
        <c:crossAx val="861260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5F71EB-430C-4043-91C4-D95975FD743C}" type="doc">
      <dgm:prSet loTypeId="urn:microsoft.com/office/officeart/2005/8/layout/process1" loCatId="" qsTypeId="urn:microsoft.com/office/officeart/2005/8/quickstyle/simple1" qsCatId="simple" csTypeId="urn:microsoft.com/office/officeart/2005/8/colors/accent1_2" csCatId="accent1" phldr="1"/>
      <dgm:spPr/>
      <dgm:t>
        <a:bodyPr/>
        <a:lstStyle/>
        <a:p>
          <a:endParaRPr lang="en-US"/>
        </a:p>
      </dgm:t>
    </dgm:pt>
    <dgm:pt modelId="{E62BD6B6-DE21-044B-B783-54D50EC95DD3}">
      <dgm:prSet phldrT="[Text]" custT="1"/>
      <dgm:spPr>
        <a:solidFill>
          <a:srgbClr val="00778B"/>
        </a:solidFill>
        <a:ln>
          <a:solidFill>
            <a:srgbClr val="00778B"/>
          </a:solidFill>
        </a:ln>
      </dgm:spPr>
      <dgm:t>
        <a:bodyPr/>
        <a:lstStyle/>
        <a:p>
          <a:pPr>
            <a:buFont typeface="Arial" panose="020B0604020202020204" pitchFamily="34" charset="0"/>
            <a:buNone/>
          </a:pPr>
          <a:r>
            <a:rPr lang="en-US" sz="2000" dirty="0">
              <a:latin typeface="URW Geometric Medium" pitchFamily="2" charset="0"/>
              <a:ea typeface="Calibri" panose="020F0502020204030204" pitchFamily="34" charset="0"/>
              <a:cs typeface="Times New Roman" panose="02020603050405020304" pitchFamily="18" charset="0"/>
            </a:rPr>
            <a:t>1. Earn a bachelor’s degree</a:t>
          </a:r>
          <a:endParaRPr lang="en-US" sz="2000" dirty="0"/>
        </a:p>
      </dgm:t>
    </dgm:pt>
    <dgm:pt modelId="{2E93A83E-DE8E-9449-A41B-17A8211EE1AF}" type="parTrans" cxnId="{AC863F5F-D381-7C47-825C-68BC0CC73FF5}">
      <dgm:prSet/>
      <dgm:spPr/>
      <dgm:t>
        <a:bodyPr/>
        <a:lstStyle/>
        <a:p>
          <a:endParaRPr lang="en-US"/>
        </a:p>
      </dgm:t>
    </dgm:pt>
    <dgm:pt modelId="{3EFD9EE7-6A26-E446-B2EC-EC6939A6FD69}" type="sibTrans" cxnId="{AC863F5F-D381-7C47-825C-68BC0CC73FF5}">
      <dgm:prSet/>
      <dgm:spPr/>
      <dgm:t>
        <a:bodyPr/>
        <a:lstStyle/>
        <a:p>
          <a:endParaRPr lang="en-US"/>
        </a:p>
      </dgm:t>
    </dgm:pt>
    <dgm:pt modelId="{80DF87BD-C602-D044-851A-7C280710E78C}">
      <dgm:prSet phldrT="[Text]" custT="1"/>
      <dgm:spPr/>
      <dgm:t>
        <a:bodyPr/>
        <a:lstStyle/>
        <a:p>
          <a:pPr>
            <a:buFont typeface="Arial" panose="020B0604020202020204" pitchFamily="34" charset="0"/>
            <a:buNone/>
          </a:pPr>
          <a:r>
            <a:rPr lang="en-US" sz="2000" dirty="0">
              <a:latin typeface="URW Geometric Medium" pitchFamily="2" charset="0"/>
              <a:ea typeface="Calibri" panose="020F0502020204030204" pitchFamily="34" charset="0"/>
              <a:cs typeface="Times New Roman" panose="02020603050405020304" pitchFamily="18" charset="0"/>
            </a:rPr>
            <a:t>2. Earn an </a:t>
          </a:r>
          <a:r>
            <a:rPr lang="en-US" sz="2000" dirty="0" err="1">
              <a:latin typeface="URW Geometric Medium" pitchFamily="2" charset="0"/>
              <a:ea typeface="Calibri" panose="020F0502020204030204" pitchFamily="34" charset="0"/>
              <a:cs typeface="Times New Roman" panose="02020603050405020304" pitchFamily="18" charset="0"/>
            </a:rPr>
            <a:t>AuD</a:t>
          </a:r>
          <a:r>
            <a:rPr lang="en-US" sz="2000" dirty="0">
              <a:latin typeface="URW Geometric Medium" pitchFamily="2" charset="0"/>
              <a:ea typeface="Calibri" panose="020F0502020204030204" pitchFamily="34" charset="0"/>
              <a:cs typeface="Times New Roman" panose="02020603050405020304" pitchFamily="18" charset="0"/>
            </a:rPr>
            <a:t> degree</a:t>
          </a:r>
          <a:endParaRPr lang="en-US" sz="2000" dirty="0"/>
        </a:p>
      </dgm:t>
    </dgm:pt>
    <dgm:pt modelId="{A38AEDDB-46AB-224D-8580-FF1F799B5D72}" type="parTrans" cxnId="{CB1F4CED-3F42-6A43-BB1E-C608619FF6A1}">
      <dgm:prSet/>
      <dgm:spPr/>
      <dgm:t>
        <a:bodyPr/>
        <a:lstStyle/>
        <a:p>
          <a:endParaRPr lang="en-US"/>
        </a:p>
      </dgm:t>
    </dgm:pt>
    <dgm:pt modelId="{BA2A496C-F910-0446-8485-E4A3B9536313}" type="sibTrans" cxnId="{CB1F4CED-3F42-6A43-BB1E-C608619FF6A1}">
      <dgm:prSet/>
      <dgm:spPr/>
      <dgm:t>
        <a:bodyPr/>
        <a:lstStyle/>
        <a:p>
          <a:endParaRPr lang="en-US"/>
        </a:p>
      </dgm:t>
    </dgm:pt>
    <dgm:pt modelId="{B62C390C-DD3C-C148-B01D-34DB6A4F07B2}">
      <dgm:prSet phldrT="[Text]" custT="1"/>
      <dgm:spPr>
        <a:solidFill>
          <a:srgbClr val="6CACE4"/>
        </a:solidFill>
      </dgm:spPr>
      <dgm:t>
        <a:bodyPr/>
        <a:lstStyle/>
        <a:p>
          <a:pPr>
            <a:buFont typeface="Arial" panose="020B0604020202020204" pitchFamily="34" charset="0"/>
            <a:buNone/>
          </a:pPr>
          <a:r>
            <a:rPr lang="en-US" sz="2000" dirty="0">
              <a:latin typeface="URW Geometric Medium" pitchFamily="2" charset="0"/>
              <a:ea typeface="Calibri" panose="020F0502020204030204" pitchFamily="34" charset="0"/>
              <a:cs typeface="Times New Roman" panose="02020603050405020304" pitchFamily="18" charset="0"/>
            </a:rPr>
            <a:t>3. Complete an externship </a:t>
          </a:r>
          <a:endParaRPr lang="en-US" sz="2000" dirty="0"/>
        </a:p>
      </dgm:t>
    </dgm:pt>
    <dgm:pt modelId="{29EA9293-26EE-D244-A3BD-2B6BE05CC032}" type="parTrans" cxnId="{60E07305-6EDB-0346-9FEE-A5249C0B23C4}">
      <dgm:prSet/>
      <dgm:spPr/>
      <dgm:t>
        <a:bodyPr/>
        <a:lstStyle/>
        <a:p>
          <a:endParaRPr lang="en-US"/>
        </a:p>
      </dgm:t>
    </dgm:pt>
    <dgm:pt modelId="{B1F30475-4635-B44D-ADE5-4B88AA107549}" type="sibTrans" cxnId="{60E07305-6EDB-0346-9FEE-A5249C0B23C4}">
      <dgm:prSet/>
      <dgm:spPr/>
      <dgm:t>
        <a:bodyPr/>
        <a:lstStyle/>
        <a:p>
          <a:endParaRPr lang="en-US"/>
        </a:p>
      </dgm:t>
    </dgm:pt>
    <dgm:pt modelId="{917E761E-E880-9549-906D-B043114C2A3F}">
      <dgm:prSet custT="1"/>
      <dgm:spPr>
        <a:solidFill>
          <a:srgbClr val="93C90E"/>
        </a:solidFill>
      </dgm:spPr>
      <dgm:t>
        <a:bodyPr/>
        <a:lstStyle/>
        <a:p>
          <a:pPr>
            <a:buFont typeface="Arial" panose="020B0604020202020204" pitchFamily="34" charset="0"/>
            <a:buNone/>
          </a:pPr>
          <a:r>
            <a:rPr lang="en-US" sz="2000" dirty="0">
              <a:latin typeface="URW Geometric Medium" pitchFamily="2" charset="0"/>
              <a:ea typeface="Calibri" panose="020F0502020204030204" pitchFamily="34" charset="0"/>
              <a:cs typeface="Times New Roman" panose="02020603050405020304" pitchFamily="18" charset="0"/>
            </a:rPr>
            <a:t>4. Pass the national exam</a:t>
          </a:r>
          <a:endParaRPr lang="en-US" sz="2000" dirty="0"/>
        </a:p>
      </dgm:t>
    </dgm:pt>
    <dgm:pt modelId="{98F3A6FD-FA25-B44A-A5B9-AF1F4D454E2C}" type="parTrans" cxnId="{E35088E4-345D-E944-98A8-7E07AED12D89}">
      <dgm:prSet/>
      <dgm:spPr/>
      <dgm:t>
        <a:bodyPr/>
        <a:lstStyle/>
        <a:p>
          <a:endParaRPr lang="en-US"/>
        </a:p>
      </dgm:t>
    </dgm:pt>
    <dgm:pt modelId="{A3A7087E-5935-7440-BFC6-C034E1E8A6A6}" type="sibTrans" cxnId="{E35088E4-345D-E944-98A8-7E07AED12D89}">
      <dgm:prSet/>
      <dgm:spPr/>
      <dgm:t>
        <a:bodyPr/>
        <a:lstStyle/>
        <a:p>
          <a:endParaRPr lang="en-US"/>
        </a:p>
      </dgm:t>
    </dgm:pt>
    <dgm:pt modelId="{F3879CEA-A9BD-BA4E-A886-47D7F2F17EDA}" type="pres">
      <dgm:prSet presAssocID="{535F71EB-430C-4043-91C4-D95975FD743C}" presName="Name0" presStyleCnt="0">
        <dgm:presLayoutVars>
          <dgm:dir/>
          <dgm:resizeHandles val="exact"/>
        </dgm:presLayoutVars>
      </dgm:prSet>
      <dgm:spPr/>
    </dgm:pt>
    <dgm:pt modelId="{5C67DB26-2A29-084C-B20C-59564867ED58}" type="pres">
      <dgm:prSet presAssocID="{E62BD6B6-DE21-044B-B783-54D50EC95DD3}" presName="node" presStyleLbl="node1" presStyleIdx="0" presStyleCnt="4">
        <dgm:presLayoutVars>
          <dgm:bulletEnabled val="1"/>
        </dgm:presLayoutVars>
      </dgm:prSet>
      <dgm:spPr/>
    </dgm:pt>
    <dgm:pt modelId="{91BC9DD5-1AD3-5B45-9F3B-0546551E5D0B}" type="pres">
      <dgm:prSet presAssocID="{3EFD9EE7-6A26-E446-B2EC-EC6939A6FD69}" presName="sibTrans" presStyleLbl="sibTrans2D1" presStyleIdx="0" presStyleCnt="3"/>
      <dgm:spPr/>
    </dgm:pt>
    <dgm:pt modelId="{7EE131AA-7EE2-2349-92B7-EA6A4ED600CC}" type="pres">
      <dgm:prSet presAssocID="{3EFD9EE7-6A26-E446-B2EC-EC6939A6FD69}" presName="connectorText" presStyleLbl="sibTrans2D1" presStyleIdx="0" presStyleCnt="3"/>
      <dgm:spPr/>
    </dgm:pt>
    <dgm:pt modelId="{E664877B-2E09-F341-984B-41710332C762}" type="pres">
      <dgm:prSet presAssocID="{80DF87BD-C602-D044-851A-7C280710E78C}" presName="node" presStyleLbl="node1" presStyleIdx="1" presStyleCnt="4">
        <dgm:presLayoutVars>
          <dgm:bulletEnabled val="1"/>
        </dgm:presLayoutVars>
      </dgm:prSet>
      <dgm:spPr/>
    </dgm:pt>
    <dgm:pt modelId="{E34BBF64-BE5C-B647-82E8-6FF8F88D4D07}" type="pres">
      <dgm:prSet presAssocID="{BA2A496C-F910-0446-8485-E4A3B9536313}" presName="sibTrans" presStyleLbl="sibTrans2D1" presStyleIdx="1" presStyleCnt="3"/>
      <dgm:spPr/>
    </dgm:pt>
    <dgm:pt modelId="{90B20D8F-486E-114E-93E6-FA3DC2063894}" type="pres">
      <dgm:prSet presAssocID="{BA2A496C-F910-0446-8485-E4A3B9536313}" presName="connectorText" presStyleLbl="sibTrans2D1" presStyleIdx="1" presStyleCnt="3"/>
      <dgm:spPr/>
    </dgm:pt>
    <dgm:pt modelId="{5BCFD6DC-2D18-9349-A05F-195EE9A0B420}" type="pres">
      <dgm:prSet presAssocID="{B62C390C-DD3C-C148-B01D-34DB6A4F07B2}" presName="node" presStyleLbl="node1" presStyleIdx="2" presStyleCnt="4">
        <dgm:presLayoutVars>
          <dgm:bulletEnabled val="1"/>
        </dgm:presLayoutVars>
      </dgm:prSet>
      <dgm:spPr/>
    </dgm:pt>
    <dgm:pt modelId="{ABE27988-1A5F-9243-B510-1744BAF8D8AB}" type="pres">
      <dgm:prSet presAssocID="{B1F30475-4635-B44D-ADE5-4B88AA107549}" presName="sibTrans" presStyleLbl="sibTrans2D1" presStyleIdx="2" presStyleCnt="3"/>
      <dgm:spPr/>
    </dgm:pt>
    <dgm:pt modelId="{63A42633-481F-0F47-AD8E-503F5570F1D0}" type="pres">
      <dgm:prSet presAssocID="{B1F30475-4635-B44D-ADE5-4B88AA107549}" presName="connectorText" presStyleLbl="sibTrans2D1" presStyleIdx="2" presStyleCnt="3"/>
      <dgm:spPr/>
    </dgm:pt>
    <dgm:pt modelId="{2469193E-5129-0E45-BCF0-BABB45B517AC}" type="pres">
      <dgm:prSet presAssocID="{917E761E-E880-9549-906D-B043114C2A3F}" presName="node" presStyleLbl="node1" presStyleIdx="3" presStyleCnt="4">
        <dgm:presLayoutVars>
          <dgm:bulletEnabled val="1"/>
        </dgm:presLayoutVars>
      </dgm:prSet>
      <dgm:spPr/>
    </dgm:pt>
  </dgm:ptLst>
  <dgm:cxnLst>
    <dgm:cxn modelId="{60E07305-6EDB-0346-9FEE-A5249C0B23C4}" srcId="{535F71EB-430C-4043-91C4-D95975FD743C}" destId="{B62C390C-DD3C-C148-B01D-34DB6A4F07B2}" srcOrd="2" destOrd="0" parTransId="{29EA9293-26EE-D244-A3BD-2B6BE05CC032}" sibTransId="{B1F30475-4635-B44D-ADE5-4B88AA107549}"/>
    <dgm:cxn modelId="{3C369813-0C08-3E41-AB50-D7C0DBF57E48}" type="presOf" srcId="{B1F30475-4635-B44D-ADE5-4B88AA107549}" destId="{63A42633-481F-0F47-AD8E-503F5570F1D0}" srcOrd="1" destOrd="0" presId="urn:microsoft.com/office/officeart/2005/8/layout/process1"/>
    <dgm:cxn modelId="{562E4F2C-EE09-7A42-A05F-DEA39DC6E6FF}" type="presOf" srcId="{B1F30475-4635-B44D-ADE5-4B88AA107549}" destId="{ABE27988-1A5F-9243-B510-1744BAF8D8AB}" srcOrd="0" destOrd="0" presId="urn:microsoft.com/office/officeart/2005/8/layout/process1"/>
    <dgm:cxn modelId="{1D96DC2F-54B8-FD4D-B806-B001D97323B6}" type="presOf" srcId="{3EFD9EE7-6A26-E446-B2EC-EC6939A6FD69}" destId="{91BC9DD5-1AD3-5B45-9F3B-0546551E5D0B}" srcOrd="0" destOrd="0" presId="urn:microsoft.com/office/officeart/2005/8/layout/process1"/>
    <dgm:cxn modelId="{285FC63B-D53E-3948-8BB8-E8DDC1483279}" type="presOf" srcId="{535F71EB-430C-4043-91C4-D95975FD743C}" destId="{F3879CEA-A9BD-BA4E-A886-47D7F2F17EDA}" srcOrd="0" destOrd="0" presId="urn:microsoft.com/office/officeart/2005/8/layout/process1"/>
    <dgm:cxn modelId="{C08ED848-6CE2-F14B-8F62-4887C1D7AB32}" type="presOf" srcId="{3EFD9EE7-6A26-E446-B2EC-EC6939A6FD69}" destId="{7EE131AA-7EE2-2349-92B7-EA6A4ED600CC}" srcOrd="1" destOrd="0" presId="urn:microsoft.com/office/officeart/2005/8/layout/process1"/>
    <dgm:cxn modelId="{7032D652-AD11-CF45-9FFB-F62804986ED4}" type="presOf" srcId="{E62BD6B6-DE21-044B-B783-54D50EC95DD3}" destId="{5C67DB26-2A29-084C-B20C-59564867ED58}" srcOrd="0" destOrd="0" presId="urn:microsoft.com/office/officeart/2005/8/layout/process1"/>
    <dgm:cxn modelId="{AC863F5F-D381-7C47-825C-68BC0CC73FF5}" srcId="{535F71EB-430C-4043-91C4-D95975FD743C}" destId="{E62BD6B6-DE21-044B-B783-54D50EC95DD3}" srcOrd="0" destOrd="0" parTransId="{2E93A83E-DE8E-9449-A41B-17A8211EE1AF}" sibTransId="{3EFD9EE7-6A26-E446-B2EC-EC6939A6FD69}"/>
    <dgm:cxn modelId="{1E51048B-5007-A842-A151-829798B1CCB2}" type="presOf" srcId="{80DF87BD-C602-D044-851A-7C280710E78C}" destId="{E664877B-2E09-F341-984B-41710332C762}" srcOrd="0" destOrd="0" presId="urn:microsoft.com/office/officeart/2005/8/layout/process1"/>
    <dgm:cxn modelId="{C06DA8B6-AAAB-FF4B-BF7F-7A290EA747A9}" type="presOf" srcId="{BA2A496C-F910-0446-8485-E4A3B9536313}" destId="{E34BBF64-BE5C-B647-82E8-6FF8F88D4D07}" srcOrd="0" destOrd="0" presId="urn:microsoft.com/office/officeart/2005/8/layout/process1"/>
    <dgm:cxn modelId="{528715CC-6B85-6C45-9C3F-BD9ECAA7D12C}" type="presOf" srcId="{B62C390C-DD3C-C148-B01D-34DB6A4F07B2}" destId="{5BCFD6DC-2D18-9349-A05F-195EE9A0B420}" srcOrd="0" destOrd="0" presId="urn:microsoft.com/office/officeart/2005/8/layout/process1"/>
    <dgm:cxn modelId="{E35088E4-345D-E944-98A8-7E07AED12D89}" srcId="{535F71EB-430C-4043-91C4-D95975FD743C}" destId="{917E761E-E880-9549-906D-B043114C2A3F}" srcOrd="3" destOrd="0" parTransId="{98F3A6FD-FA25-B44A-A5B9-AF1F4D454E2C}" sibTransId="{A3A7087E-5935-7440-BFC6-C034E1E8A6A6}"/>
    <dgm:cxn modelId="{CB1F4CED-3F42-6A43-BB1E-C608619FF6A1}" srcId="{535F71EB-430C-4043-91C4-D95975FD743C}" destId="{80DF87BD-C602-D044-851A-7C280710E78C}" srcOrd="1" destOrd="0" parTransId="{A38AEDDB-46AB-224D-8580-FF1F799B5D72}" sibTransId="{BA2A496C-F910-0446-8485-E4A3B9536313}"/>
    <dgm:cxn modelId="{DDFABEFE-F0BF-C644-8040-1B9E835FA66C}" type="presOf" srcId="{917E761E-E880-9549-906D-B043114C2A3F}" destId="{2469193E-5129-0E45-BCF0-BABB45B517AC}" srcOrd="0" destOrd="0" presId="urn:microsoft.com/office/officeart/2005/8/layout/process1"/>
    <dgm:cxn modelId="{90488EFF-5BF6-B745-89F5-C5C434A62392}" type="presOf" srcId="{BA2A496C-F910-0446-8485-E4A3B9536313}" destId="{90B20D8F-486E-114E-93E6-FA3DC2063894}" srcOrd="1" destOrd="0" presId="urn:microsoft.com/office/officeart/2005/8/layout/process1"/>
    <dgm:cxn modelId="{6E3821E6-AC8B-4D45-B602-BE6502E605EB}" type="presParOf" srcId="{F3879CEA-A9BD-BA4E-A886-47D7F2F17EDA}" destId="{5C67DB26-2A29-084C-B20C-59564867ED58}" srcOrd="0" destOrd="0" presId="urn:microsoft.com/office/officeart/2005/8/layout/process1"/>
    <dgm:cxn modelId="{13AACFBF-F552-7142-96A9-8954509B3B2A}" type="presParOf" srcId="{F3879CEA-A9BD-BA4E-A886-47D7F2F17EDA}" destId="{91BC9DD5-1AD3-5B45-9F3B-0546551E5D0B}" srcOrd="1" destOrd="0" presId="urn:microsoft.com/office/officeart/2005/8/layout/process1"/>
    <dgm:cxn modelId="{6B8784C1-D3CC-5549-B0CC-F4796C892CE7}" type="presParOf" srcId="{91BC9DD5-1AD3-5B45-9F3B-0546551E5D0B}" destId="{7EE131AA-7EE2-2349-92B7-EA6A4ED600CC}" srcOrd="0" destOrd="0" presId="urn:microsoft.com/office/officeart/2005/8/layout/process1"/>
    <dgm:cxn modelId="{9AADC6AD-50E4-FA4D-8ED8-90EEC4155609}" type="presParOf" srcId="{F3879CEA-A9BD-BA4E-A886-47D7F2F17EDA}" destId="{E664877B-2E09-F341-984B-41710332C762}" srcOrd="2" destOrd="0" presId="urn:microsoft.com/office/officeart/2005/8/layout/process1"/>
    <dgm:cxn modelId="{A9B41F31-83C1-6C48-9039-5F3FCFA6F8F3}" type="presParOf" srcId="{F3879CEA-A9BD-BA4E-A886-47D7F2F17EDA}" destId="{E34BBF64-BE5C-B647-82E8-6FF8F88D4D07}" srcOrd="3" destOrd="0" presId="urn:microsoft.com/office/officeart/2005/8/layout/process1"/>
    <dgm:cxn modelId="{F3770422-F79A-9145-A8EE-7A6088937B8A}" type="presParOf" srcId="{E34BBF64-BE5C-B647-82E8-6FF8F88D4D07}" destId="{90B20D8F-486E-114E-93E6-FA3DC2063894}" srcOrd="0" destOrd="0" presId="urn:microsoft.com/office/officeart/2005/8/layout/process1"/>
    <dgm:cxn modelId="{D7996CD1-F0BE-9447-8AF8-C7B402A7620C}" type="presParOf" srcId="{F3879CEA-A9BD-BA4E-A886-47D7F2F17EDA}" destId="{5BCFD6DC-2D18-9349-A05F-195EE9A0B420}" srcOrd="4" destOrd="0" presId="urn:microsoft.com/office/officeart/2005/8/layout/process1"/>
    <dgm:cxn modelId="{776B704A-A5C6-0A47-BFBD-772CAA9E9005}" type="presParOf" srcId="{F3879CEA-A9BD-BA4E-A886-47D7F2F17EDA}" destId="{ABE27988-1A5F-9243-B510-1744BAF8D8AB}" srcOrd="5" destOrd="0" presId="urn:microsoft.com/office/officeart/2005/8/layout/process1"/>
    <dgm:cxn modelId="{5F41976D-2D4C-3245-A104-B2B66DBFD6FE}" type="presParOf" srcId="{ABE27988-1A5F-9243-B510-1744BAF8D8AB}" destId="{63A42633-481F-0F47-AD8E-503F5570F1D0}" srcOrd="0" destOrd="0" presId="urn:microsoft.com/office/officeart/2005/8/layout/process1"/>
    <dgm:cxn modelId="{D85826C9-B396-6E43-A1BE-F33CE9CD2AFF}" type="presParOf" srcId="{F3879CEA-A9BD-BA4E-A886-47D7F2F17EDA}" destId="{2469193E-5129-0E45-BCF0-BABB45B517AC}" srcOrd="6"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5F71EB-430C-4043-91C4-D95975FD743C}" type="doc">
      <dgm:prSet loTypeId="urn:microsoft.com/office/officeart/2005/8/layout/process1" loCatId="" qsTypeId="urn:microsoft.com/office/officeart/2005/8/quickstyle/simple1" qsCatId="simple" csTypeId="urn:microsoft.com/office/officeart/2005/8/colors/accent1_2" csCatId="accent1" phldr="1"/>
      <dgm:spPr/>
      <dgm:t>
        <a:bodyPr/>
        <a:lstStyle/>
        <a:p>
          <a:endParaRPr lang="en-US"/>
        </a:p>
      </dgm:t>
    </dgm:pt>
    <dgm:pt modelId="{E62BD6B6-DE21-044B-B783-54D50EC95DD3}">
      <dgm:prSet phldrT="[Text]" custT="1"/>
      <dgm:spPr>
        <a:solidFill>
          <a:srgbClr val="00778B"/>
        </a:solidFill>
        <a:ln>
          <a:solidFill>
            <a:srgbClr val="00778B"/>
          </a:solidFill>
        </a:ln>
      </dgm:spPr>
      <dgm:t>
        <a:bodyPr/>
        <a:lstStyle/>
        <a:p>
          <a:pPr>
            <a:buFont typeface="Arial" panose="020B0604020202020204" pitchFamily="34" charset="0"/>
            <a:buNone/>
          </a:pPr>
          <a:r>
            <a:rPr lang="en-US" sz="2000" dirty="0">
              <a:latin typeface="URW Geometric Medium" pitchFamily="2" charset="0"/>
              <a:ea typeface="Calibri" panose="020F0502020204030204" pitchFamily="34" charset="0"/>
              <a:cs typeface="Times New Roman" panose="02020603050405020304" pitchFamily="18" charset="0"/>
            </a:rPr>
            <a:t>1. Earn a bachelor’s degree</a:t>
          </a:r>
          <a:endParaRPr lang="en-US" sz="2000" dirty="0"/>
        </a:p>
      </dgm:t>
    </dgm:pt>
    <dgm:pt modelId="{2E93A83E-DE8E-9449-A41B-17A8211EE1AF}" type="parTrans" cxnId="{AC863F5F-D381-7C47-825C-68BC0CC73FF5}">
      <dgm:prSet/>
      <dgm:spPr/>
      <dgm:t>
        <a:bodyPr/>
        <a:lstStyle/>
        <a:p>
          <a:endParaRPr lang="en-US"/>
        </a:p>
      </dgm:t>
    </dgm:pt>
    <dgm:pt modelId="{3EFD9EE7-6A26-E446-B2EC-EC6939A6FD69}" type="sibTrans" cxnId="{AC863F5F-D381-7C47-825C-68BC0CC73FF5}">
      <dgm:prSet/>
      <dgm:spPr/>
      <dgm:t>
        <a:bodyPr/>
        <a:lstStyle/>
        <a:p>
          <a:endParaRPr lang="en-US"/>
        </a:p>
      </dgm:t>
    </dgm:pt>
    <dgm:pt modelId="{80DF87BD-C602-D044-851A-7C280710E78C}">
      <dgm:prSet phldrT="[Text]" custT="1"/>
      <dgm:spPr/>
      <dgm:t>
        <a:bodyPr/>
        <a:lstStyle/>
        <a:p>
          <a:pPr>
            <a:buFont typeface="Arial" panose="020B0604020202020204" pitchFamily="34" charset="0"/>
            <a:buNone/>
          </a:pPr>
          <a:r>
            <a:rPr lang="en-US" sz="2000" b="0" i="0" dirty="0">
              <a:latin typeface="URW Geometric Medium" pitchFamily="2" charset="0"/>
            </a:rPr>
            <a:t>2. Earn a master’s degree from a </a:t>
          </a:r>
          <a:br>
            <a:rPr lang="en-US" sz="2000" b="0" i="0" dirty="0">
              <a:latin typeface="URW Geometric Medium" pitchFamily="2" charset="0"/>
            </a:rPr>
          </a:br>
          <a:r>
            <a:rPr lang="en-US" sz="2000" b="0" i="0" dirty="0">
              <a:latin typeface="URW Geometric Medium" pitchFamily="2" charset="0"/>
            </a:rPr>
            <a:t>CAA-accredited program</a:t>
          </a:r>
        </a:p>
      </dgm:t>
    </dgm:pt>
    <dgm:pt modelId="{A38AEDDB-46AB-224D-8580-FF1F799B5D72}" type="parTrans" cxnId="{CB1F4CED-3F42-6A43-BB1E-C608619FF6A1}">
      <dgm:prSet/>
      <dgm:spPr/>
      <dgm:t>
        <a:bodyPr/>
        <a:lstStyle/>
        <a:p>
          <a:endParaRPr lang="en-US"/>
        </a:p>
      </dgm:t>
    </dgm:pt>
    <dgm:pt modelId="{BA2A496C-F910-0446-8485-E4A3B9536313}" type="sibTrans" cxnId="{CB1F4CED-3F42-6A43-BB1E-C608619FF6A1}">
      <dgm:prSet/>
      <dgm:spPr/>
      <dgm:t>
        <a:bodyPr/>
        <a:lstStyle/>
        <a:p>
          <a:endParaRPr lang="en-US"/>
        </a:p>
      </dgm:t>
    </dgm:pt>
    <dgm:pt modelId="{B62C390C-DD3C-C148-B01D-34DB6A4F07B2}">
      <dgm:prSet phldrT="[Text]" custT="1"/>
      <dgm:spPr>
        <a:solidFill>
          <a:srgbClr val="6CACE4"/>
        </a:solidFill>
      </dgm:spPr>
      <dgm:t>
        <a:bodyPr/>
        <a:lstStyle/>
        <a:p>
          <a:pPr>
            <a:buFont typeface="Arial" panose="020B0604020202020204" pitchFamily="34" charset="0"/>
            <a:buNone/>
          </a:pPr>
          <a:r>
            <a:rPr lang="en-US" sz="2000" b="0" i="0" dirty="0">
              <a:latin typeface="URW Geometric Medium" pitchFamily="2" charset="0"/>
            </a:rPr>
            <a:t>3. Complete a Clinical Fellowship (CF)</a:t>
          </a:r>
        </a:p>
      </dgm:t>
    </dgm:pt>
    <dgm:pt modelId="{29EA9293-26EE-D244-A3BD-2B6BE05CC032}" type="parTrans" cxnId="{60E07305-6EDB-0346-9FEE-A5249C0B23C4}">
      <dgm:prSet/>
      <dgm:spPr/>
      <dgm:t>
        <a:bodyPr/>
        <a:lstStyle/>
        <a:p>
          <a:endParaRPr lang="en-US"/>
        </a:p>
      </dgm:t>
    </dgm:pt>
    <dgm:pt modelId="{B1F30475-4635-B44D-ADE5-4B88AA107549}" type="sibTrans" cxnId="{60E07305-6EDB-0346-9FEE-A5249C0B23C4}">
      <dgm:prSet/>
      <dgm:spPr/>
      <dgm:t>
        <a:bodyPr/>
        <a:lstStyle/>
        <a:p>
          <a:endParaRPr lang="en-US"/>
        </a:p>
      </dgm:t>
    </dgm:pt>
    <dgm:pt modelId="{917E761E-E880-9549-906D-B043114C2A3F}">
      <dgm:prSet custT="1"/>
      <dgm:spPr>
        <a:solidFill>
          <a:srgbClr val="93C90E"/>
        </a:solidFill>
      </dgm:spPr>
      <dgm:t>
        <a:bodyPr/>
        <a:lstStyle/>
        <a:p>
          <a:pPr>
            <a:buFont typeface="Arial" panose="020B0604020202020204" pitchFamily="34" charset="0"/>
            <a:buNone/>
          </a:pPr>
          <a:r>
            <a:rPr lang="en-US" sz="2000" dirty="0">
              <a:latin typeface="URW Geometric Medium" pitchFamily="2" charset="0"/>
              <a:ea typeface="Calibri" panose="020F0502020204030204" pitchFamily="34" charset="0"/>
              <a:cs typeface="Times New Roman" panose="02020603050405020304" pitchFamily="18" charset="0"/>
            </a:rPr>
            <a:t>4. Pass the national exam</a:t>
          </a:r>
          <a:endParaRPr lang="en-US" sz="2000" dirty="0"/>
        </a:p>
      </dgm:t>
    </dgm:pt>
    <dgm:pt modelId="{98F3A6FD-FA25-B44A-A5B9-AF1F4D454E2C}" type="parTrans" cxnId="{E35088E4-345D-E944-98A8-7E07AED12D89}">
      <dgm:prSet/>
      <dgm:spPr/>
      <dgm:t>
        <a:bodyPr/>
        <a:lstStyle/>
        <a:p>
          <a:endParaRPr lang="en-US"/>
        </a:p>
      </dgm:t>
    </dgm:pt>
    <dgm:pt modelId="{A3A7087E-5935-7440-BFC6-C034E1E8A6A6}" type="sibTrans" cxnId="{E35088E4-345D-E944-98A8-7E07AED12D89}">
      <dgm:prSet/>
      <dgm:spPr/>
      <dgm:t>
        <a:bodyPr/>
        <a:lstStyle/>
        <a:p>
          <a:endParaRPr lang="en-US"/>
        </a:p>
      </dgm:t>
    </dgm:pt>
    <dgm:pt modelId="{F3879CEA-A9BD-BA4E-A886-47D7F2F17EDA}" type="pres">
      <dgm:prSet presAssocID="{535F71EB-430C-4043-91C4-D95975FD743C}" presName="Name0" presStyleCnt="0">
        <dgm:presLayoutVars>
          <dgm:dir/>
          <dgm:resizeHandles val="exact"/>
        </dgm:presLayoutVars>
      </dgm:prSet>
      <dgm:spPr/>
    </dgm:pt>
    <dgm:pt modelId="{5C67DB26-2A29-084C-B20C-59564867ED58}" type="pres">
      <dgm:prSet presAssocID="{E62BD6B6-DE21-044B-B783-54D50EC95DD3}" presName="node" presStyleLbl="node1" presStyleIdx="0" presStyleCnt="4">
        <dgm:presLayoutVars>
          <dgm:bulletEnabled val="1"/>
        </dgm:presLayoutVars>
      </dgm:prSet>
      <dgm:spPr/>
    </dgm:pt>
    <dgm:pt modelId="{91BC9DD5-1AD3-5B45-9F3B-0546551E5D0B}" type="pres">
      <dgm:prSet presAssocID="{3EFD9EE7-6A26-E446-B2EC-EC6939A6FD69}" presName="sibTrans" presStyleLbl="sibTrans2D1" presStyleIdx="0" presStyleCnt="3"/>
      <dgm:spPr/>
    </dgm:pt>
    <dgm:pt modelId="{7EE131AA-7EE2-2349-92B7-EA6A4ED600CC}" type="pres">
      <dgm:prSet presAssocID="{3EFD9EE7-6A26-E446-B2EC-EC6939A6FD69}" presName="connectorText" presStyleLbl="sibTrans2D1" presStyleIdx="0" presStyleCnt="3"/>
      <dgm:spPr/>
    </dgm:pt>
    <dgm:pt modelId="{E664877B-2E09-F341-984B-41710332C762}" type="pres">
      <dgm:prSet presAssocID="{80DF87BD-C602-D044-851A-7C280710E78C}" presName="node" presStyleLbl="node1" presStyleIdx="1" presStyleCnt="4">
        <dgm:presLayoutVars>
          <dgm:bulletEnabled val="1"/>
        </dgm:presLayoutVars>
      </dgm:prSet>
      <dgm:spPr/>
    </dgm:pt>
    <dgm:pt modelId="{E34BBF64-BE5C-B647-82E8-6FF8F88D4D07}" type="pres">
      <dgm:prSet presAssocID="{BA2A496C-F910-0446-8485-E4A3B9536313}" presName="sibTrans" presStyleLbl="sibTrans2D1" presStyleIdx="1" presStyleCnt="3"/>
      <dgm:spPr/>
    </dgm:pt>
    <dgm:pt modelId="{90B20D8F-486E-114E-93E6-FA3DC2063894}" type="pres">
      <dgm:prSet presAssocID="{BA2A496C-F910-0446-8485-E4A3B9536313}" presName="connectorText" presStyleLbl="sibTrans2D1" presStyleIdx="1" presStyleCnt="3"/>
      <dgm:spPr/>
    </dgm:pt>
    <dgm:pt modelId="{5BCFD6DC-2D18-9349-A05F-195EE9A0B420}" type="pres">
      <dgm:prSet presAssocID="{B62C390C-DD3C-C148-B01D-34DB6A4F07B2}" presName="node" presStyleLbl="node1" presStyleIdx="2" presStyleCnt="4">
        <dgm:presLayoutVars>
          <dgm:bulletEnabled val="1"/>
        </dgm:presLayoutVars>
      </dgm:prSet>
      <dgm:spPr/>
    </dgm:pt>
    <dgm:pt modelId="{ABE27988-1A5F-9243-B510-1744BAF8D8AB}" type="pres">
      <dgm:prSet presAssocID="{B1F30475-4635-B44D-ADE5-4B88AA107549}" presName="sibTrans" presStyleLbl="sibTrans2D1" presStyleIdx="2" presStyleCnt="3"/>
      <dgm:spPr/>
    </dgm:pt>
    <dgm:pt modelId="{63A42633-481F-0F47-AD8E-503F5570F1D0}" type="pres">
      <dgm:prSet presAssocID="{B1F30475-4635-B44D-ADE5-4B88AA107549}" presName="connectorText" presStyleLbl="sibTrans2D1" presStyleIdx="2" presStyleCnt="3"/>
      <dgm:spPr/>
    </dgm:pt>
    <dgm:pt modelId="{2469193E-5129-0E45-BCF0-BABB45B517AC}" type="pres">
      <dgm:prSet presAssocID="{917E761E-E880-9549-906D-B043114C2A3F}" presName="node" presStyleLbl="node1" presStyleIdx="3" presStyleCnt="4">
        <dgm:presLayoutVars>
          <dgm:bulletEnabled val="1"/>
        </dgm:presLayoutVars>
      </dgm:prSet>
      <dgm:spPr/>
    </dgm:pt>
  </dgm:ptLst>
  <dgm:cxnLst>
    <dgm:cxn modelId="{60E07305-6EDB-0346-9FEE-A5249C0B23C4}" srcId="{535F71EB-430C-4043-91C4-D95975FD743C}" destId="{B62C390C-DD3C-C148-B01D-34DB6A4F07B2}" srcOrd="2" destOrd="0" parTransId="{29EA9293-26EE-D244-A3BD-2B6BE05CC032}" sibTransId="{B1F30475-4635-B44D-ADE5-4B88AA107549}"/>
    <dgm:cxn modelId="{3C369813-0C08-3E41-AB50-D7C0DBF57E48}" type="presOf" srcId="{B1F30475-4635-B44D-ADE5-4B88AA107549}" destId="{63A42633-481F-0F47-AD8E-503F5570F1D0}" srcOrd="1" destOrd="0" presId="urn:microsoft.com/office/officeart/2005/8/layout/process1"/>
    <dgm:cxn modelId="{562E4F2C-EE09-7A42-A05F-DEA39DC6E6FF}" type="presOf" srcId="{B1F30475-4635-B44D-ADE5-4B88AA107549}" destId="{ABE27988-1A5F-9243-B510-1744BAF8D8AB}" srcOrd="0" destOrd="0" presId="urn:microsoft.com/office/officeart/2005/8/layout/process1"/>
    <dgm:cxn modelId="{1D96DC2F-54B8-FD4D-B806-B001D97323B6}" type="presOf" srcId="{3EFD9EE7-6A26-E446-B2EC-EC6939A6FD69}" destId="{91BC9DD5-1AD3-5B45-9F3B-0546551E5D0B}" srcOrd="0" destOrd="0" presId="urn:microsoft.com/office/officeart/2005/8/layout/process1"/>
    <dgm:cxn modelId="{285FC63B-D53E-3948-8BB8-E8DDC1483279}" type="presOf" srcId="{535F71EB-430C-4043-91C4-D95975FD743C}" destId="{F3879CEA-A9BD-BA4E-A886-47D7F2F17EDA}" srcOrd="0" destOrd="0" presId="urn:microsoft.com/office/officeart/2005/8/layout/process1"/>
    <dgm:cxn modelId="{C08ED848-6CE2-F14B-8F62-4887C1D7AB32}" type="presOf" srcId="{3EFD9EE7-6A26-E446-B2EC-EC6939A6FD69}" destId="{7EE131AA-7EE2-2349-92B7-EA6A4ED600CC}" srcOrd="1" destOrd="0" presId="urn:microsoft.com/office/officeart/2005/8/layout/process1"/>
    <dgm:cxn modelId="{7032D652-AD11-CF45-9FFB-F62804986ED4}" type="presOf" srcId="{E62BD6B6-DE21-044B-B783-54D50EC95DD3}" destId="{5C67DB26-2A29-084C-B20C-59564867ED58}" srcOrd="0" destOrd="0" presId="urn:microsoft.com/office/officeart/2005/8/layout/process1"/>
    <dgm:cxn modelId="{AC863F5F-D381-7C47-825C-68BC0CC73FF5}" srcId="{535F71EB-430C-4043-91C4-D95975FD743C}" destId="{E62BD6B6-DE21-044B-B783-54D50EC95DD3}" srcOrd="0" destOrd="0" parTransId="{2E93A83E-DE8E-9449-A41B-17A8211EE1AF}" sibTransId="{3EFD9EE7-6A26-E446-B2EC-EC6939A6FD69}"/>
    <dgm:cxn modelId="{1E51048B-5007-A842-A151-829798B1CCB2}" type="presOf" srcId="{80DF87BD-C602-D044-851A-7C280710E78C}" destId="{E664877B-2E09-F341-984B-41710332C762}" srcOrd="0" destOrd="0" presId="urn:microsoft.com/office/officeart/2005/8/layout/process1"/>
    <dgm:cxn modelId="{C06DA8B6-AAAB-FF4B-BF7F-7A290EA747A9}" type="presOf" srcId="{BA2A496C-F910-0446-8485-E4A3B9536313}" destId="{E34BBF64-BE5C-B647-82E8-6FF8F88D4D07}" srcOrd="0" destOrd="0" presId="urn:microsoft.com/office/officeart/2005/8/layout/process1"/>
    <dgm:cxn modelId="{528715CC-6B85-6C45-9C3F-BD9ECAA7D12C}" type="presOf" srcId="{B62C390C-DD3C-C148-B01D-34DB6A4F07B2}" destId="{5BCFD6DC-2D18-9349-A05F-195EE9A0B420}" srcOrd="0" destOrd="0" presId="urn:microsoft.com/office/officeart/2005/8/layout/process1"/>
    <dgm:cxn modelId="{E35088E4-345D-E944-98A8-7E07AED12D89}" srcId="{535F71EB-430C-4043-91C4-D95975FD743C}" destId="{917E761E-E880-9549-906D-B043114C2A3F}" srcOrd="3" destOrd="0" parTransId="{98F3A6FD-FA25-B44A-A5B9-AF1F4D454E2C}" sibTransId="{A3A7087E-5935-7440-BFC6-C034E1E8A6A6}"/>
    <dgm:cxn modelId="{CB1F4CED-3F42-6A43-BB1E-C608619FF6A1}" srcId="{535F71EB-430C-4043-91C4-D95975FD743C}" destId="{80DF87BD-C602-D044-851A-7C280710E78C}" srcOrd="1" destOrd="0" parTransId="{A38AEDDB-46AB-224D-8580-FF1F799B5D72}" sibTransId="{BA2A496C-F910-0446-8485-E4A3B9536313}"/>
    <dgm:cxn modelId="{DDFABEFE-F0BF-C644-8040-1B9E835FA66C}" type="presOf" srcId="{917E761E-E880-9549-906D-B043114C2A3F}" destId="{2469193E-5129-0E45-BCF0-BABB45B517AC}" srcOrd="0" destOrd="0" presId="urn:microsoft.com/office/officeart/2005/8/layout/process1"/>
    <dgm:cxn modelId="{90488EFF-5BF6-B745-89F5-C5C434A62392}" type="presOf" srcId="{BA2A496C-F910-0446-8485-E4A3B9536313}" destId="{90B20D8F-486E-114E-93E6-FA3DC2063894}" srcOrd="1" destOrd="0" presId="urn:microsoft.com/office/officeart/2005/8/layout/process1"/>
    <dgm:cxn modelId="{6E3821E6-AC8B-4D45-B602-BE6502E605EB}" type="presParOf" srcId="{F3879CEA-A9BD-BA4E-A886-47D7F2F17EDA}" destId="{5C67DB26-2A29-084C-B20C-59564867ED58}" srcOrd="0" destOrd="0" presId="urn:microsoft.com/office/officeart/2005/8/layout/process1"/>
    <dgm:cxn modelId="{13AACFBF-F552-7142-96A9-8954509B3B2A}" type="presParOf" srcId="{F3879CEA-A9BD-BA4E-A886-47D7F2F17EDA}" destId="{91BC9DD5-1AD3-5B45-9F3B-0546551E5D0B}" srcOrd="1" destOrd="0" presId="urn:microsoft.com/office/officeart/2005/8/layout/process1"/>
    <dgm:cxn modelId="{6B8784C1-D3CC-5549-B0CC-F4796C892CE7}" type="presParOf" srcId="{91BC9DD5-1AD3-5B45-9F3B-0546551E5D0B}" destId="{7EE131AA-7EE2-2349-92B7-EA6A4ED600CC}" srcOrd="0" destOrd="0" presId="urn:microsoft.com/office/officeart/2005/8/layout/process1"/>
    <dgm:cxn modelId="{9AADC6AD-50E4-FA4D-8ED8-90EEC4155609}" type="presParOf" srcId="{F3879CEA-A9BD-BA4E-A886-47D7F2F17EDA}" destId="{E664877B-2E09-F341-984B-41710332C762}" srcOrd="2" destOrd="0" presId="urn:microsoft.com/office/officeart/2005/8/layout/process1"/>
    <dgm:cxn modelId="{A9B41F31-83C1-6C48-9039-5F3FCFA6F8F3}" type="presParOf" srcId="{F3879CEA-A9BD-BA4E-A886-47D7F2F17EDA}" destId="{E34BBF64-BE5C-B647-82E8-6FF8F88D4D07}" srcOrd="3" destOrd="0" presId="urn:microsoft.com/office/officeart/2005/8/layout/process1"/>
    <dgm:cxn modelId="{F3770422-F79A-9145-A8EE-7A6088937B8A}" type="presParOf" srcId="{E34BBF64-BE5C-B647-82E8-6FF8F88D4D07}" destId="{90B20D8F-486E-114E-93E6-FA3DC2063894}" srcOrd="0" destOrd="0" presId="urn:microsoft.com/office/officeart/2005/8/layout/process1"/>
    <dgm:cxn modelId="{D7996CD1-F0BE-9447-8AF8-C7B402A7620C}" type="presParOf" srcId="{F3879CEA-A9BD-BA4E-A886-47D7F2F17EDA}" destId="{5BCFD6DC-2D18-9349-A05F-195EE9A0B420}" srcOrd="4" destOrd="0" presId="urn:microsoft.com/office/officeart/2005/8/layout/process1"/>
    <dgm:cxn modelId="{776B704A-A5C6-0A47-BFBD-772CAA9E9005}" type="presParOf" srcId="{F3879CEA-A9BD-BA4E-A886-47D7F2F17EDA}" destId="{ABE27988-1A5F-9243-B510-1744BAF8D8AB}" srcOrd="5" destOrd="0" presId="urn:microsoft.com/office/officeart/2005/8/layout/process1"/>
    <dgm:cxn modelId="{5F41976D-2D4C-3245-A104-B2B66DBFD6FE}" type="presParOf" srcId="{ABE27988-1A5F-9243-B510-1744BAF8D8AB}" destId="{63A42633-481F-0F47-AD8E-503F5570F1D0}" srcOrd="0" destOrd="0" presId="urn:microsoft.com/office/officeart/2005/8/layout/process1"/>
    <dgm:cxn modelId="{D85826C9-B396-6E43-A1BE-F33CE9CD2AFF}" type="presParOf" srcId="{F3879CEA-A9BD-BA4E-A886-47D7F2F17EDA}" destId="{2469193E-5129-0E45-BCF0-BABB45B517AC}" srcOrd="6"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E0FE32-D409-FC4E-A932-4D2AA84DDF43}" type="doc">
      <dgm:prSet loTypeId="urn:microsoft.com/office/officeart/2005/8/layout/equation2" loCatId="" qsTypeId="urn:microsoft.com/office/officeart/2005/8/quickstyle/simple1" qsCatId="simple" csTypeId="urn:microsoft.com/office/officeart/2005/8/colors/accent1_2" csCatId="accent1" phldr="1"/>
      <dgm:spPr/>
    </dgm:pt>
    <dgm:pt modelId="{390E4649-20B3-0245-BDCC-9C02EA878FD6}">
      <dgm:prSet phldrT="[Text]" custT="1"/>
      <dgm:spPr/>
      <dgm:t>
        <a:bodyPr/>
        <a:lstStyle/>
        <a:p>
          <a:pPr>
            <a:buClrTx/>
            <a:buSzTx/>
            <a:buFont typeface="Arial" panose="020B0604020202020204" pitchFamily="34" charset="0"/>
            <a:buNone/>
          </a:pPr>
          <a:r>
            <a:rPr kumimoji="0" lang="en-US" sz="2700" b="1" i="0" u="none" strike="noStrike" cap="none" spc="0" normalizeH="0" baseline="0" noProof="0" dirty="0">
              <a:ln>
                <a:noFill/>
              </a:ln>
              <a:solidFill>
                <a:schemeClr val="bg1"/>
              </a:solidFill>
              <a:effectLst/>
              <a:uLnTx/>
              <a:uFillTx/>
              <a:latin typeface="URW Geometric" pitchFamily="2" charset="0"/>
              <a:ea typeface="+mn-ea"/>
              <a:cs typeface="+mn-cs"/>
            </a:rPr>
            <a:t>Audiologists</a:t>
          </a:r>
        </a:p>
        <a:p>
          <a:pPr>
            <a:buClrTx/>
            <a:buSzTx/>
            <a:buFont typeface="Arial" panose="020B0604020202020204" pitchFamily="34" charset="0"/>
            <a:buNone/>
          </a:pPr>
          <a:r>
            <a:rPr kumimoji="0" lang="en-US" sz="2700" b="1" i="0" u="none" strike="noStrike" cap="none" spc="0" normalizeH="0" baseline="0" noProof="0" dirty="0">
              <a:ln>
                <a:noFill/>
              </a:ln>
              <a:solidFill>
                <a:srgbClr val="E56954"/>
              </a:solidFill>
              <a:effectLst/>
              <a:uLnTx/>
              <a:uFillTx/>
              <a:latin typeface="Calibri" panose="020F0502020204030204"/>
              <a:ea typeface="+mn-ea"/>
              <a:cs typeface="+mn-cs"/>
            </a:rPr>
            <a:t> </a:t>
          </a:r>
          <a:r>
            <a:rPr kumimoji="0" lang="en-US" sz="2700" b="0" i="0" u="none" strike="noStrike" cap="none" spc="0" normalizeH="0" baseline="0" noProof="0" dirty="0">
              <a:ln>
                <a:noFill/>
              </a:ln>
              <a:solidFill>
                <a:srgbClr val="FFFFFF"/>
              </a:solidFill>
              <a:effectLst/>
              <a:uLnTx/>
              <a:uFillTx/>
              <a:latin typeface="URW Geometric Medium" pitchFamily="2" charset="0"/>
              <a:ea typeface="+mn-ea"/>
              <a:cs typeface="+mn-cs"/>
            </a:rPr>
            <a:t>$</a:t>
          </a:r>
          <a:r>
            <a:rPr lang="en-US" sz="2700" b="0" i="0" dirty="0">
              <a:solidFill>
                <a:srgbClr val="FFFFFF"/>
              </a:solidFill>
              <a:latin typeface="URW Geometric Medium" pitchFamily="2" charset="0"/>
            </a:rPr>
            <a:t>90</a:t>
          </a:r>
          <a:r>
            <a:rPr lang="en-US" sz="2700" b="1" dirty="0">
              <a:effectLst/>
              <a:latin typeface="URW Geometric Extra Bold" pitchFamily="2" charset="0"/>
            </a:rPr>
            <a:t>–</a:t>
          </a:r>
          <a:r>
            <a:rPr lang="en-US" sz="2700" b="0" i="0" dirty="0">
              <a:solidFill>
                <a:srgbClr val="FFFFFF"/>
              </a:solidFill>
              <a:latin typeface="URW Geometric Medium" pitchFamily="2" charset="0"/>
            </a:rPr>
            <a:t>120k</a:t>
          </a:r>
          <a:endParaRPr lang="en-US" sz="2700" b="0" i="0" dirty="0">
            <a:latin typeface="URW Geometric Medium" pitchFamily="2" charset="0"/>
          </a:endParaRPr>
        </a:p>
      </dgm:t>
    </dgm:pt>
    <dgm:pt modelId="{FEE8BBF8-E74E-2145-8F89-719CE3635AE6}" type="parTrans" cxnId="{3FDC3039-649D-F64E-B550-D720AF45CAD3}">
      <dgm:prSet/>
      <dgm:spPr/>
      <dgm:t>
        <a:bodyPr/>
        <a:lstStyle/>
        <a:p>
          <a:endParaRPr lang="en-US"/>
        </a:p>
      </dgm:t>
    </dgm:pt>
    <dgm:pt modelId="{108AB53C-9F4F-3944-A2C6-50282760DF73}" type="sibTrans" cxnId="{3FDC3039-649D-F64E-B550-D720AF45CAD3}">
      <dgm:prSet/>
      <dgm:spPr/>
      <dgm:t>
        <a:bodyPr/>
        <a:lstStyle/>
        <a:p>
          <a:endParaRPr lang="en-US"/>
        </a:p>
      </dgm:t>
    </dgm:pt>
    <dgm:pt modelId="{5B793BC1-16F2-3A4E-82F3-07F49FB48A44}">
      <dgm:prSet phldrT="[Text]" custT="1"/>
      <dgm:spPr>
        <a:solidFill>
          <a:srgbClr val="00778B"/>
        </a:solidFill>
        <a:ln>
          <a:solidFill>
            <a:srgbClr val="00778B"/>
          </a:solidFill>
        </a:ln>
      </dgm:spPr>
      <dgm:t>
        <a:bodyPr/>
        <a:lstStyle/>
        <a:p>
          <a:pPr>
            <a:lnSpc>
              <a:spcPct val="90000"/>
            </a:lnSpc>
            <a:spcAft>
              <a:spcPct val="35000"/>
            </a:spcAft>
          </a:pPr>
          <a:r>
            <a:rPr lang="en-US" sz="2700" b="1" i="0" dirty="0">
              <a:solidFill>
                <a:srgbClr val="F1F0ED"/>
              </a:solidFill>
              <a:latin typeface="URW Geometric Extra Bold" pitchFamily="2" charset="0"/>
            </a:rPr>
            <a:t>Speech-Language Pathologists</a:t>
          </a:r>
        </a:p>
        <a:p>
          <a:pPr>
            <a:lnSpc>
              <a:spcPct val="90000"/>
            </a:lnSpc>
            <a:spcAft>
              <a:spcPct val="35000"/>
            </a:spcAft>
          </a:pPr>
          <a:r>
            <a:rPr lang="en-US" sz="2700" b="0" i="0" dirty="0">
              <a:solidFill>
                <a:srgbClr val="FFFFFF"/>
              </a:solidFill>
              <a:latin typeface="URW Geometric Medium" pitchFamily="2" charset="0"/>
            </a:rPr>
            <a:t>$75</a:t>
          </a:r>
          <a:r>
            <a:rPr lang="en-US" sz="2700" b="1" dirty="0">
              <a:effectLst/>
              <a:latin typeface="URW Geometric Extra Bold" pitchFamily="2" charset="0"/>
            </a:rPr>
            <a:t>–</a:t>
          </a:r>
          <a:r>
            <a:rPr lang="en-US" sz="2700" b="0" i="0" dirty="0">
              <a:solidFill>
                <a:srgbClr val="FFFFFF"/>
              </a:solidFill>
              <a:latin typeface="URW Geometric Medium" pitchFamily="2" charset="0"/>
            </a:rPr>
            <a:t>110k</a:t>
          </a:r>
          <a:endParaRPr lang="en-US" sz="2700" b="0" i="0" dirty="0">
            <a:latin typeface="URW Geometric Medium" pitchFamily="2" charset="0"/>
          </a:endParaRPr>
        </a:p>
      </dgm:t>
    </dgm:pt>
    <dgm:pt modelId="{7C4BFCB2-BA27-1D4C-8CC0-8EACE379B04C}" type="parTrans" cxnId="{4D6BFD81-3BB0-7948-A28C-D661E187B3AD}">
      <dgm:prSet/>
      <dgm:spPr/>
      <dgm:t>
        <a:bodyPr/>
        <a:lstStyle/>
        <a:p>
          <a:endParaRPr lang="en-US"/>
        </a:p>
      </dgm:t>
    </dgm:pt>
    <dgm:pt modelId="{7AC9F948-4942-D642-B223-5DFA3B803F9A}" type="sibTrans" cxnId="{4D6BFD81-3BB0-7948-A28C-D661E187B3AD}">
      <dgm:prSet/>
      <dgm:spPr/>
      <dgm:t>
        <a:bodyPr/>
        <a:lstStyle/>
        <a:p>
          <a:endParaRPr lang="en-US"/>
        </a:p>
      </dgm:t>
    </dgm:pt>
    <dgm:pt modelId="{1D59A189-2B29-8348-B9D4-5F4EB67CF13C}" type="pres">
      <dgm:prSet presAssocID="{1EE0FE32-D409-FC4E-A932-4D2AA84DDF43}" presName="Name0" presStyleCnt="0">
        <dgm:presLayoutVars>
          <dgm:dir/>
          <dgm:resizeHandles val="exact"/>
        </dgm:presLayoutVars>
      </dgm:prSet>
      <dgm:spPr/>
    </dgm:pt>
    <dgm:pt modelId="{EBF15173-633C-D844-9121-BA6E8D879AEB}" type="pres">
      <dgm:prSet presAssocID="{1EE0FE32-D409-FC4E-A932-4D2AA84DDF43}" presName="vNodes" presStyleCnt="0"/>
      <dgm:spPr/>
    </dgm:pt>
    <dgm:pt modelId="{693F61EC-AE6A-004B-A0A5-1FED1C6F4272}" type="pres">
      <dgm:prSet presAssocID="{390E4649-20B3-0245-BDCC-9C02EA878FD6}" presName="node" presStyleLbl="node1" presStyleIdx="0" presStyleCnt="2" custScaleX="450749" custScaleY="450749" custLinFactX="-92153" custLinFactNeighborX="-100000">
        <dgm:presLayoutVars>
          <dgm:bulletEnabled val="1"/>
        </dgm:presLayoutVars>
      </dgm:prSet>
      <dgm:spPr/>
    </dgm:pt>
    <dgm:pt modelId="{0B450D7E-601D-B14B-A848-BA1EC54F11EE}" type="pres">
      <dgm:prSet presAssocID="{1EE0FE32-D409-FC4E-A932-4D2AA84DDF43}" presName="sibTransLast" presStyleLbl="sibTrans2D1" presStyleIdx="0" presStyleCnt="1" custScaleX="113413" custScaleY="262858"/>
      <dgm:spPr/>
    </dgm:pt>
    <dgm:pt modelId="{CD7747B6-50B6-C641-A5C3-30FC7A544416}" type="pres">
      <dgm:prSet presAssocID="{1EE0FE32-D409-FC4E-A932-4D2AA84DDF43}" presName="connectorText" presStyleLbl="sibTrans2D1" presStyleIdx="0" presStyleCnt="1"/>
      <dgm:spPr/>
    </dgm:pt>
    <dgm:pt modelId="{5CB32CEF-66EC-4E4B-819D-FF4EAEB56EEE}" type="pres">
      <dgm:prSet presAssocID="{1EE0FE32-D409-FC4E-A932-4D2AA84DDF43}" presName="lastNode" presStyleLbl="node1" presStyleIdx="1" presStyleCnt="2" custScaleX="450749" custScaleY="450749" custLinFactNeighborX="-25810" custLinFactNeighborY="142">
        <dgm:presLayoutVars>
          <dgm:bulletEnabled val="1"/>
        </dgm:presLayoutVars>
      </dgm:prSet>
      <dgm:spPr/>
    </dgm:pt>
  </dgm:ptLst>
  <dgm:cxnLst>
    <dgm:cxn modelId="{3FDC3039-649D-F64E-B550-D720AF45CAD3}" srcId="{1EE0FE32-D409-FC4E-A932-4D2AA84DDF43}" destId="{390E4649-20B3-0245-BDCC-9C02EA878FD6}" srcOrd="0" destOrd="0" parTransId="{FEE8BBF8-E74E-2145-8F89-719CE3635AE6}" sibTransId="{108AB53C-9F4F-3944-A2C6-50282760DF73}"/>
    <dgm:cxn modelId="{2588FF48-0991-D249-B2C0-A91D87962E10}" type="presOf" srcId="{1EE0FE32-D409-FC4E-A932-4D2AA84DDF43}" destId="{1D59A189-2B29-8348-B9D4-5F4EB67CF13C}" srcOrd="0" destOrd="0" presId="urn:microsoft.com/office/officeart/2005/8/layout/equation2"/>
    <dgm:cxn modelId="{50E4157D-1AED-2A4F-93C9-516E8FA415CB}" type="presOf" srcId="{5B793BC1-16F2-3A4E-82F3-07F49FB48A44}" destId="{5CB32CEF-66EC-4E4B-819D-FF4EAEB56EEE}" srcOrd="0" destOrd="0" presId="urn:microsoft.com/office/officeart/2005/8/layout/equation2"/>
    <dgm:cxn modelId="{4D6BFD81-3BB0-7948-A28C-D661E187B3AD}" srcId="{1EE0FE32-D409-FC4E-A932-4D2AA84DDF43}" destId="{5B793BC1-16F2-3A4E-82F3-07F49FB48A44}" srcOrd="1" destOrd="0" parTransId="{7C4BFCB2-BA27-1D4C-8CC0-8EACE379B04C}" sibTransId="{7AC9F948-4942-D642-B223-5DFA3B803F9A}"/>
    <dgm:cxn modelId="{F577A38B-0920-3B4F-9054-EAFC0AE283D4}" type="presOf" srcId="{390E4649-20B3-0245-BDCC-9C02EA878FD6}" destId="{693F61EC-AE6A-004B-A0A5-1FED1C6F4272}" srcOrd="0" destOrd="0" presId="urn:microsoft.com/office/officeart/2005/8/layout/equation2"/>
    <dgm:cxn modelId="{29024D9B-E5B2-C34B-8F7B-C3D98B595016}" type="presOf" srcId="{108AB53C-9F4F-3944-A2C6-50282760DF73}" destId="{0B450D7E-601D-B14B-A848-BA1EC54F11EE}" srcOrd="0" destOrd="0" presId="urn:microsoft.com/office/officeart/2005/8/layout/equation2"/>
    <dgm:cxn modelId="{F1513CD8-ABA3-CB46-AAA5-8C89A541B319}" type="presOf" srcId="{108AB53C-9F4F-3944-A2C6-50282760DF73}" destId="{CD7747B6-50B6-C641-A5C3-30FC7A544416}" srcOrd="1" destOrd="0" presId="urn:microsoft.com/office/officeart/2005/8/layout/equation2"/>
    <dgm:cxn modelId="{0AF742D0-CEC7-FA42-B7B0-59913A3B37DC}" type="presParOf" srcId="{1D59A189-2B29-8348-B9D4-5F4EB67CF13C}" destId="{EBF15173-633C-D844-9121-BA6E8D879AEB}" srcOrd="0" destOrd="0" presId="urn:microsoft.com/office/officeart/2005/8/layout/equation2"/>
    <dgm:cxn modelId="{6688016C-C4D5-674B-9028-CC4195AE5BCC}" type="presParOf" srcId="{EBF15173-633C-D844-9121-BA6E8D879AEB}" destId="{693F61EC-AE6A-004B-A0A5-1FED1C6F4272}" srcOrd="0" destOrd="0" presId="urn:microsoft.com/office/officeart/2005/8/layout/equation2"/>
    <dgm:cxn modelId="{ABBB6178-EDA8-8E43-BB8F-AC88F3F293DE}" type="presParOf" srcId="{1D59A189-2B29-8348-B9D4-5F4EB67CF13C}" destId="{0B450D7E-601D-B14B-A848-BA1EC54F11EE}" srcOrd="1" destOrd="0" presId="urn:microsoft.com/office/officeart/2005/8/layout/equation2"/>
    <dgm:cxn modelId="{0D5734FB-E5DE-5047-96B4-010AA5C55911}" type="presParOf" srcId="{0B450D7E-601D-B14B-A848-BA1EC54F11EE}" destId="{CD7747B6-50B6-C641-A5C3-30FC7A544416}" srcOrd="0" destOrd="0" presId="urn:microsoft.com/office/officeart/2005/8/layout/equation2"/>
    <dgm:cxn modelId="{0738212E-EE0B-6942-9077-DB32CB488DD2}" type="presParOf" srcId="{1D59A189-2B29-8348-B9D4-5F4EB67CF13C}" destId="{5CB32CEF-66EC-4E4B-819D-FF4EAEB56EEE}" srcOrd="2" destOrd="0" presId="urn:microsoft.com/office/officeart/2005/8/layout/equati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E0FE32-D409-FC4E-A932-4D2AA84DDF43}" type="doc">
      <dgm:prSet loTypeId="urn:microsoft.com/office/officeart/2005/8/layout/equation2" loCatId="" qsTypeId="urn:microsoft.com/office/officeart/2005/8/quickstyle/simple1" qsCatId="simple" csTypeId="urn:microsoft.com/office/officeart/2005/8/colors/accent1_2" csCatId="accent1" phldr="1"/>
      <dgm:spPr/>
    </dgm:pt>
    <dgm:pt modelId="{390E4649-20B3-0245-BDCC-9C02EA878FD6}">
      <dgm:prSet phldrT="[Text]" custT="1"/>
      <dgm:spPr/>
      <dgm:t>
        <a:bodyPr/>
        <a:lstStyle/>
        <a:p>
          <a:pPr>
            <a:buClrTx/>
            <a:buSzTx/>
            <a:buFont typeface="Arial" panose="020B0604020202020204" pitchFamily="34" charset="0"/>
            <a:buNone/>
          </a:pPr>
          <a:r>
            <a:rPr kumimoji="0" lang="en-US" sz="3200" b="0" i="0" u="none" strike="noStrike" cap="none" spc="0" normalizeH="0" baseline="0" noProof="0" dirty="0">
              <a:ln>
                <a:noFill/>
              </a:ln>
              <a:solidFill>
                <a:srgbClr val="FFFFFF"/>
              </a:solidFill>
              <a:effectLst/>
              <a:uLnTx/>
              <a:uFillTx/>
              <a:latin typeface="URW Geometric Medium" pitchFamily="2" charset="0"/>
              <a:ea typeface="+mn-ea"/>
              <a:cs typeface="+mn-cs"/>
            </a:rPr>
            <a:t>#</a:t>
          </a:r>
          <a:r>
            <a:rPr kumimoji="0" lang="en-US" sz="3200" b="1" i="0" u="none" strike="noStrike" cap="none" spc="0" normalizeH="0" baseline="0" noProof="0" dirty="0">
              <a:ln>
                <a:noFill/>
              </a:ln>
              <a:solidFill>
                <a:srgbClr val="FFFFFF"/>
              </a:solidFill>
              <a:effectLst/>
              <a:uLnTx/>
              <a:uFillTx/>
              <a:latin typeface="URW Geometric" pitchFamily="2" charset="0"/>
              <a:ea typeface="+mn-ea"/>
              <a:cs typeface="+mn-cs"/>
            </a:rPr>
            <a:t>12</a:t>
          </a:r>
        </a:p>
      </dgm:t>
    </dgm:pt>
    <dgm:pt modelId="{FEE8BBF8-E74E-2145-8F89-719CE3635AE6}" type="parTrans" cxnId="{3FDC3039-649D-F64E-B550-D720AF45CAD3}">
      <dgm:prSet/>
      <dgm:spPr/>
      <dgm:t>
        <a:bodyPr/>
        <a:lstStyle/>
        <a:p>
          <a:endParaRPr lang="en-US"/>
        </a:p>
      </dgm:t>
    </dgm:pt>
    <dgm:pt modelId="{108AB53C-9F4F-3944-A2C6-50282760DF73}" type="sibTrans" cxnId="{3FDC3039-649D-F64E-B550-D720AF45CAD3}">
      <dgm:prSet/>
      <dgm:spPr/>
      <dgm:t>
        <a:bodyPr/>
        <a:lstStyle/>
        <a:p>
          <a:endParaRPr lang="en-US"/>
        </a:p>
      </dgm:t>
    </dgm:pt>
    <dgm:pt modelId="{5B793BC1-16F2-3A4E-82F3-07F49FB48A44}">
      <dgm:prSet phldrT="[Text]" custT="1"/>
      <dgm:spPr/>
      <dgm:t>
        <a:bodyPr/>
        <a:lstStyle/>
        <a:p>
          <a:pPr>
            <a:buClrTx/>
            <a:buSzTx/>
            <a:buFont typeface="Arial" panose="020B0604020202020204" pitchFamily="34" charset="0"/>
            <a:buNone/>
          </a:pPr>
          <a:r>
            <a:rPr kumimoji="0" lang="en-US" sz="3200" b="0" i="0" u="none" strike="noStrike" cap="none" spc="0" normalizeH="0" baseline="0" noProof="0" dirty="0">
              <a:ln>
                <a:noFill/>
              </a:ln>
              <a:solidFill>
                <a:srgbClr val="FFFFFF"/>
              </a:solidFill>
              <a:effectLst/>
              <a:uLnTx/>
              <a:uFillTx/>
              <a:latin typeface="URW Geometric Medium" pitchFamily="2" charset="0"/>
              <a:ea typeface="+mn-ea"/>
              <a:cs typeface="+mn-cs"/>
            </a:rPr>
            <a:t>#</a:t>
          </a:r>
          <a:r>
            <a:rPr kumimoji="0" lang="en-US" sz="3200" b="1" i="0" u="none" strike="noStrike" cap="none" spc="0" normalizeH="0" baseline="0" noProof="0" dirty="0">
              <a:ln>
                <a:noFill/>
              </a:ln>
              <a:solidFill>
                <a:srgbClr val="FFFFFF"/>
              </a:solidFill>
              <a:effectLst/>
              <a:uLnTx/>
              <a:uFillTx/>
              <a:latin typeface="URW Geometric" pitchFamily="2" charset="0"/>
              <a:ea typeface="+mn-ea"/>
              <a:cs typeface="+mn-cs"/>
            </a:rPr>
            <a:t>34</a:t>
          </a:r>
        </a:p>
      </dgm:t>
    </dgm:pt>
    <dgm:pt modelId="{7C4BFCB2-BA27-1D4C-8CC0-8EACE379B04C}" type="parTrans" cxnId="{4D6BFD81-3BB0-7948-A28C-D661E187B3AD}">
      <dgm:prSet/>
      <dgm:spPr/>
      <dgm:t>
        <a:bodyPr/>
        <a:lstStyle/>
        <a:p>
          <a:endParaRPr lang="en-US"/>
        </a:p>
      </dgm:t>
    </dgm:pt>
    <dgm:pt modelId="{7AC9F948-4942-D642-B223-5DFA3B803F9A}" type="sibTrans" cxnId="{4D6BFD81-3BB0-7948-A28C-D661E187B3AD}">
      <dgm:prSet/>
      <dgm:spPr/>
      <dgm:t>
        <a:bodyPr/>
        <a:lstStyle/>
        <a:p>
          <a:endParaRPr lang="en-US"/>
        </a:p>
      </dgm:t>
    </dgm:pt>
    <dgm:pt modelId="{1D59A189-2B29-8348-B9D4-5F4EB67CF13C}" type="pres">
      <dgm:prSet presAssocID="{1EE0FE32-D409-FC4E-A932-4D2AA84DDF43}" presName="Name0" presStyleCnt="0">
        <dgm:presLayoutVars>
          <dgm:dir/>
          <dgm:resizeHandles val="exact"/>
        </dgm:presLayoutVars>
      </dgm:prSet>
      <dgm:spPr/>
    </dgm:pt>
    <dgm:pt modelId="{EBF15173-633C-D844-9121-BA6E8D879AEB}" type="pres">
      <dgm:prSet presAssocID="{1EE0FE32-D409-FC4E-A932-4D2AA84DDF43}" presName="vNodes" presStyleCnt="0"/>
      <dgm:spPr/>
    </dgm:pt>
    <dgm:pt modelId="{693F61EC-AE6A-004B-A0A5-1FED1C6F4272}" type="pres">
      <dgm:prSet presAssocID="{390E4649-20B3-0245-BDCC-9C02EA878FD6}" presName="node" presStyleLbl="node1" presStyleIdx="0" presStyleCnt="2" custScaleX="450749" custScaleY="450749" custLinFactX="-300000" custLinFactNeighborX="-309061" custLinFactNeighborY="17224">
        <dgm:presLayoutVars>
          <dgm:bulletEnabled val="1"/>
        </dgm:presLayoutVars>
      </dgm:prSet>
      <dgm:spPr/>
    </dgm:pt>
    <dgm:pt modelId="{0B450D7E-601D-B14B-A848-BA1EC54F11EE}" type="pres">
      <dgm:prSet presAssocID="{1EE0FE32-D409-FC4E-A932-4D2AA84DDF43}" presName="sibTransLast" presStyleLbl="sibTrans2D1" presStyleIdx="0" presStyleCnt="1" custScaleX="113413" custScaleY="262858"/>
      <dgm:spPr/>
    </dgm:pt>
    <dgm:pt modelId="{CD7747B6-50B6-C641-A5C3-30FC7A544416}" type="pres">
      <dgm:prSet presAssocID="{1EE0FE32-D409-FC4E-A932-4D2AA84DDF43}" presName="connectorText" presStyleLbl="sibTrans2D1" presStyleIdx="0" presStyleCnt="1"/>
      <dgm:spPr/>
    </dgm:pt>
    <dgm:pt modelId="{5CB32CEF-66EC-4E4B-819D-FF4EAEB56EEE}" type="pres">
      <dgm:prSet presAssocID="{1EE0FE32-D409-FC4E-A932-4D2AA84DDF43}" presName="lastNode" presStyleLbl="node1" presStyleIdx="1" presStyleCnt="2" custScaleX="450749" custScaleY="450749" custLinFactNeighborX="98848" custLinFactNeighborY="-7300">
        <dgm:presLayoutVars>
          <dgm:bulletEnabled val="1"/>
        </dgm:presLayoutVars>
      </dgm:prSet>
      <dgm:spPr/>
    </dgm:pt>
  </dgm:ptLst>
  <dgm:cxnLst>
    <dgm:cxn modelId="{3FDC3039-649D-F64E-B550-D720AF45CAD3}" srcId="{1EE0FE32-D409-FC4E-A932-4D2AA84DDF43}" destId="{390E4649-20B3-0245-BDCC-9C02EA878FD6}" srcOrd="0" destOrd="0" parTransId="{FEE8BBF8-E74E-2145-8F89-719CE3635AE6}" sibTransId="{108AB53C-9F4F-3944-A2C6-50282760DF73}"/>
    <dgm:cxn modelId="{2588FF48-0991-D249-B2C0-A91D87962E10}" type="presOf" srcId="{1EE0FE32-D409-FC4E-A932-4D2AA84DDF43}" destId="{1D59A189-2B29-8348-B9D4-5F4EB67CF13C}" srcOrd="0" destOrd="0" presId="urn:microsoft.com/office/officeart/2005/8/layout/equation2"/>
    <dgm:cxn modelId="{50E4157D-1AED-2A4F-93C9-516E8FA415CB}" type="presOf" srcId="{5B793BC1-16F2-3A4E-82F3-07F49FB48A44}" destId="{5CB32CEF-66EC-4E4B-819D-FF4EAEB56EEE}" srcOrd="0" destOrd="0" presId="urn:microsoft.com/office/officeart/2005/8/layout/equation2"/>
    <dgm:cxn modelId="{4D6BFD81-3BB0-7948-A28C-D661E187B3AD}" srcId="{1EE0FE32-D409-FC4E-A932-4D2AA84DDF43}" destId="{5B793BC1-16F2-3A4E-82F3-07F49FB48A44}" srcOrd="1" destOrd="0" parTransId="{7C4BFCB2-BA27-1D4C-8CC0-8EACE379B04C}" sibTransId="{7AC9F948-4942-D642-B223-5DFA3B803F9A}"/>
    <dgm:cxn modelId="{F577A38B-0920-3B4F-9054-EAFC0AE283D4}" type="presOf" srcId="{390E4649-20B3-0245-BDCC-9C02EA878FD6}" destId="{693F61EC-AE6A-004B-A0A5-1FED1C6F4272}" srcOrd="0" destOrd="0" presId="urn:microsoft.com/office/officeart/2005/8/layout/equation2"/>
    <dgm:cxn modelId="{29024D9B-E5B2-C34B-8F7B-C3D98B595016}" type="presOf" srcId="{108AB53C-9F4F-3944-A2C6-50282760DF73}" destId="{0B450D7E-601D-B14B-A848-BA1EC54F11EE}" srcOrd="0" destOrd="0" presId="urn:microsoft.com/office/officeart/2005/8/layout/equation2"/>
    <dgm:cxn modelId="{F1513CD8-ABA3-CB46-AAA5-8C89A541B319}" type="presOf" srcId="{108AB53C-9F4F-3944-A2C6-50282760DF73}" destId="{CD7747B6-50B6-C641-A5C3-30FC7A544416}" srcOrd="1" destOrd="0" presId="urn:microsoft.com/office/officeart/2005/8/layout/equation2"/>
    <dgm:cxn modelId="{0AF742D0-CEC7-FA42-B7B0-59913A3B37DC}" type="presParOf" srcId="{1D59A189-2B29-8348-B9D4-5F4EB67CF13C}" destId="{EBF15173-633C-D844-9121-BA6E8D879AEB}" srcOrd="0" destOrd="0" presId="urn:microsoft.com/office/officeart/2005/8/layout/equation2"/>
    <dgm:cxn modelId="{6688016C-C4D5-674B-9028-CC4195AE5BCC}" type="presParOf" srcId="{EBF15173-633C-D844-9121-BA6E8D879AEB}" destId="{693F61EC-AE6A-004B-A0A5-1FED1C6F4272}" srcOrd="0" destOrd="0" presId="urn:microsoft.com/office/officeart/2005/8/layout/equation2"/>
    <dgm:cxn modelId="{ABBB6178-EDA8-8E43-BB8F-AC88F3F293DE}" type="presParOf" srcId="{1D59A189-2B29-8348-B9D4-5F4EB67CF13C}" destId="{0B450D7E-601D-B14B-A848-BA1EC54F11EE}" srcOrd="1" destOrd="0" presId="urn:microsoft.com/office/officeart/2005/8/layout/equation2"/>
    <dgm:cxn modelId="{0D5734FB-E5DE-5047-96B4-010AA5C55911}" type="presParOf" srcId="{0B450D7E-601D-B14B-A848-BA1EC54F11EE}" destId="{CD7747B6-50B6-C641-A5C3-30FC7A544416}" srcOrd="0" destOrd="0" presId="urn:microsoft.com/office/officeart/2005/8/layout/equation2"/>
    <dgm:cxn modelId="{0738212E-EE0B-6942-9077-DB32CB488DD2}" type="presParOf" srcId="{1D59A189-2B29-8348-B9D4-5F4EB67CF13C}" destId="{5CB32CEF-66EC-4E4B-819D-FF4EAEB56EEE}" srcOrd="2" destOrd="0" presId="urn:microsoft.com/office/officeart/2005/8/layout/equati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E0FE32-D409-FC4E-A932-4D2AA84DDF43}" type="doc">
      <dgm:prSet loTypeId="urn:microsoft.com/office/officeart/2005/8/layout/equation2" loCatId="" qsTypeId="urn:microsoft.com/office/officeart/2005/8/quickstyle/simple1" qsCatId="simple" csTypeId="urn:microsoft.com/office/officeart/2005/8/colors/accent0_3" csCatId="mainScheme" phldr="1"/>
      <dgm:spPr/>
    </dgm:pt>
    <dgm:pt modelId="{390E4649-20B3-0245-BDCC-9C02EA878FD6}">
      <dgm:prSet phldrT="[Text]" custT="1"/>
      <dgm:spPr/>
      <dgm:t>
        <a:bodyPr/>
        <a:lstStyle/>
        <a:p>
          <a:pPr>
            <a:buClrTx/>
            <a:buSzTx/>
            <a:buFont typeface="Arial" panose="020B0604020202020204" pitchFamily="34" charset="0"/>
            <a:buNone/>
          </a:pPr>
          <a:r>
            <a:rPr kumimoji="0" lang="en-US" sz="3200" b="0" i="0" u="none" strike="noStrike" cap="none" spc="0" normalizeH="0" baseline="0" noProof="0" dirty="0">
              <a:ln/>
              <a:effectLst/>
              <a:uLnTx/>
              <a:uFillTx/>
              <a:latin typeface="URW Geometric Medium" pitchFamily="2" charset="0"/>
              <a:ea typeface="+mn-ea"/>
              <a:cs typeface="+mn-cs"/>
            </a:rPr>
            <a:t>#</a:t>
          </a:r>
          <a:r>
            <a:rPr kumimoji="0" lang="en-US" sz="3200" b="1" i="0" u="none" strike="noStrike" cap="none" spc="0" normalizeH="0" baseline="0" noProof="0" dirty="0">
              <a:ln/>
              <a:effectLst/>
              <a:uLnTx/>
              <a:uFillTx/>
              <a:latin typeface="URW Geometric" pitchFamily="2" charset="0"/>
              <a:ea typeface="+mn-ea"/>
              <a:cs typeface="+mn-cs"/>
            </a:rPr>
            <a:t>3</a:t>
          </a:r>
        </a:p>
      </dgm:t>
    </dgm:pt>
    <dgm:pt modelId="{FEE8BBF8-E74E-2145-8F89-719CE3635AE6}" type="parTrans" cxnId="{3FDC3039-649D-F64E-B550-D720AF45CAD3}">
      <dgm:prSet/>
      <dgm:spPr/>
      <dgm:t>
        <a:bodyPr/>
        <a:lstStyle/>
        <a:p>
          <a:endParaRPr lang="en-US"/>
        </a:p>
      </dgm:t>
    </dgm:pt>
    <dgm:pt modelId="{108AB53C-9F4F-3944-A2C6-50282760DF73}" type="sibTrans" cxnId="{3FDC3039-649D-F64E-B550-D720AF45CAD3}">
      <dgm:prSet/>
      <dgm:spPr/>
      <dgm:t>
        <a:bodyPr/>
        <a:lstStyle/>
        <a:p>
          <a:endParaRPr lang="en-US"/>
        </a:p>
      </dgm:t>
    </dgm:pt>
    <dgm:pt modelId="{5B793BC1-16F2-3A4E-82F3-07F49FB48A44}">
      <dgm:prSet phldrT="[Text]" custT="1"/>
      <dgm:spPr/>
      <dgm:t>
        <a:bodyPr/>
        <a:lstStyle/>
        <a:p>
          <a:pPr>
            <a:buClrTx/>
            <a:buSzTx/>
            <a:buFont typeface="Arial" panose="020B0604020202020204" pitchFamily="34" charset="0"/>
            <a:buNone/>
          </a:pPr>
          <a:r>
            <a:rPr kumimoji="0" lang="en-US" sz="3200" b="0" i="0" u="none" strike="noStrike" cap="none" spc="0" normalizeH="0" baseline="0" noProof="0" dirty="0">
              <a:ln/>
              <a:effectLst/>
              <a:uLnTx/>
              <a:uFillTx/>
              <a:latin typeface="URW Geometric Medium" pitchFamily="2" charset="0"/>
              <a:ea typeface="+mn-ea"/>
              <a:cs typeface="+mn-cs"/>
            </a:rPr>
            <a:t>#</a:t>
          </a:r>
          <a:r>
            <a:rPr kumimoji="0" lang="en-US" sz="3200" b="1" i="0" u="none" strike="noStrike" cap="none" spc="0" normalizeH="0" baseline="0" noProof="0" dirty="0">
              <a:ln/>
              <a:effectLst/>
              <a:uLnTx/>
              <a:uFillTx/>
              <a:latin typeface="URW Geometric" pitchFamily="2" charset="0"/>
              <a:ea typeface="+mn-ea"/>
              <a:cs typeface="+mn-cs"/>
            </a:rPr>
            <a:t>10</a:t>
          </a:r>
        </a:p>
      </dgm:t>
    </dgm:pt>
    <dgm:pt modelId="{7C4BFCB2-BA27-1D4C-8CC0-8EACE379B04C}" type="parTrans" cxnId="{4D6BFD81-3BB0-7948-A28C-D661E187B3AD}">
      <dgm:prSet/>
      <dgm:spPr/>
      <dgm:t>
        <a:bodyPr/>
        <a:lstStyle/>
        <a:p>
          <a:endParaRPr lang="en-US"/>
        </a:p>
      </dgm:t>
    </dgm:pt>
    <dgm:pt modelId="{7AC9F948-4942-D642-B223-5DFA3B803F9A}" type="sibTrans" cxnId="{4D6BFD81-3BB0-7948-A28C-D661E187B3AD}">
      <dgm:prSet/>
      <dgm:spPr/>
      <dgm:t>
        <a:bodyPr/>
        <a:lstStyle/>
        <a:p>
          <a:endParaRPr lang="en-US"/>
        </a:p>
      </dgm:t>
    </dgm:pt>
    <dgm:pt modelId="{1D59A189-2B29-8348-B9D4-5F4EB67CF13C}" type="pres">
      <dgm:prSet presAssocID="{1EE0FE32-D409-FC4E-A932-4D2AA84DDF43}" presName="Name0" presStyleCnt="0">
        <dgm:presLayoutVars>
          <dgm:dir/>
          <dgm:resizeHandles val="exact"/>
        </dgm:presLayoutVars>
      </dgm:prSet>
      <dgm:spPr/>
    </dgm:pt>
    <dgm:pt modelId="{EBF15173-633C-D844-9121-BA6E8D879AEB}" type="pres">
      <dgm:prSet presAssocID="{1EE0FE32-D409-FC4E-A932-4D2AA84DDF43}" presName="vNodes" presStyleCnt="0"/>
      <dgm:spPr/>
    </dgm:pt>
    <dgm:pt modelId="{693F61EC-AE6A-004B-A0A5-1FED1C6F4272}" type="pres">
      <dgm:prSet presAssocID="{390E4649-20B3-0245-BDCC-9C02EA878FD6}" presName="node" presStyleLbl="node1" presStyleIdx="0" presStyleCnt="2" custScaleX="450749" custScaleY="450749" custLinFactX="-300000" custLinFactNeighborX="-309061" custLinFactNeighborY="17224">
        <dgm:presLayoutVars>
          <dgm:bulletEnabled val="1"/>
        </dgm:presLayoutVars>
      </dgm:prSet>
      <dgm:spPr/>
    </dgm:pt>
    <dgm:pt modelId="{0B450D7E-601D-B14B-A848-BA1EC54F11EE}" type="pres">
      <dgm:prSet presAssocID="{1EE0FE32-D409-FC4E-A932-4D2AA84DDF43}" presName="sibTransLast" presStyleLbl="sibTrans2D1" presStyleIdx="0" presStyleCnt="1" custScaleX="113413" custScaleY="262858"/>
      <dgm:spPr/>
    </dgm:pt>
    <dgm:pt modelId="{CD7747B6-50B6-C641-A5C3-30FC7A544416}" type="pres">
      <dgm:prSet presAssocID="{1EE0FE32-D409-FC4E-A932-4D2AA84DDF43}" presName="connectorText" presStyleLbl="sibTrans2D1" presStyleIdx="0" presStyleCnt="1"/>
      <dgm:spPr/>
    </dgm:pt>
    <dgm:pt modelId="{5CB32CEF-66EC-4E4B-819D-FF4EAEB56EEE}" type="pres">
      <dgm:prSet presAssocID="{1EE0FE32-D409-FC4E-A932-4D2AA84DDF43}" presName="lastNode" presStyleLbl="node1" presStyleIdx="1" presStyleCnt="2" custScaleX="450749" custScaleY="450749" custLinFactX="924" custLinFactY="76811" custLinFactNeighborX="100000" custLinFactNeighborY="100000">
        <dgm:presLayoutVars>
          <dgm:bulletEnabled val="1"/>
        </dgm:presLayoutVars>
      </dgm:prSet>
      <dgm:spPr/>
    </dgm:pt>
  </dgm:ptLst>
  <dgm:cxnLst>
    <dgm:cxn modelId="{3FDC3039-649D-F64E-B550-D720AF45CAD3}" srcId="{1EE0FE32-D409-FC4E-A932-4D2AA84DDF43}" destId="{390E4649-20B3-0245-BDCC-9C02EA878FD6}" srcOrd="0" destOrd="0" parTransId="{FEE8BBF8-E74E-2145-8F89-719CE3635AE6}" sibTransId="{108AB53C-9F4F-3944-A2C6-50282760DF73}"/>
    <dgm:cxn modelId="{2588FF48-0991-D249-B2C0-A91D87962E10}" type="presOf" srcId="{1EE0FE32-D409-FC4E-A932-4D2AA84DDF43}" destId="{1D59A189-2B29-8348-B9D4-5F4EB67CF13C}" srcOrd="0" destOrd="0" presId="urn:microsoft.com/office/officeart/2005/8/layout/equation2"/>
    <dgm:cxn modelId="{50E4157D-1AED-2A4F-93C9-516E8FA415CB}" type="presOf" srcId="{5B793BC1-16F2-3A4E-82F3-07F49FB48A44}" destId="{5CB32CEF-66EC-4E4B-819D-FF4EAEB56EEE}" srcOrd="0" destOrd="0" presId="urn:microsoft.com/office/officeart/2005/8/layout/equation2"/>
    <dgm:cxn modelId="{4D6BFD81-3BB0-7948-A28C-D661E187B3AD}" srcId="{1EE0FE32-D409-FC4E-A932-4D2AA84DDF43}" destId="{5B793BC1-16F2-3A4E-82F3-07F49FB48A44}" srcOrd="1" destOrd="0" parTransId="{7C4BFCB2-BA27-1D4C-8CC0-8EACE379B04C}" sibTransId="{7AC9F948-4942-D642-B223-5DFA3B803F9A}"/>
    <dgm:cxn modelId="{F577A38B-0920-3B4F-9054-EAFC0AE283D4}" type="presOf" srcId="{390E4649-20B3-0245-BDCC-9C02EA878FD6}" destId="{693F61EC-AE6A-004B-A0A5-1FED1C6F4272}" srcOrd="0" destOrd="0" presId="urn:microsoft.com/office/officeart/2005/8/layout/equation2"/>
    <dgm:cxn modelId="{29024D9B-E5B2-C34B-8F7B-C3D98B595016}" type="presOf" srcId="{108AB53C-9F4F-3944-A2C6-50282760DF73}" destId="{0B450D7E-601D-B14B-A848-BA1EC54F11EE}" srcOrd="0" destOrd="0" presId="urn:microsoft.com/office/officeart/2005/8/layout/equation2"/>
    <dgm:cxn modelId="{F1513CD8-ABA3-CB46-AAA5-8C89A541B319}" type="presOf" srcId="{108AB53C-9F4F-3944-A2C6-50282760DF73}" destId="{CD7747B6-50B6-C641-A5C3-30FC7A544416}" srcOrd="1" destOrd="0" presId="urn:microsoft.com/office/officeart/2005/8/layout/equation2"/>
    <dgm:cxn modelId="{0AF742D0-CEC7-FA42-B7B0-59913A3B37DC}" type="presParOf" srcId="{1D59A189-2B29-8348-B9D4-5F4EB67CF13C}" destId="{EBF15173-633C-D844-9121-BA6E8D879AEB}" srcOrd="0" destOrd="0" presId="urn:microsoft.com/office/officeart/2005/8/layout/equation2"/>
    <dgm:cxn modelId="{6688016C-C4D5-674B-9028-CC4195AE5BCC}" type="presParOf" srcId="{EBF15173-633C-D844-9121-BA6E8D879AEB}" destId="{693F61EC-AE6A-004B-A0A5-1FED1C6F4272}" srcOrd="0" destOrd="0" presId="urn:microsoft.com/office/officeart/2005/8/layout/equation2"/>
    <dgm:cxn modelId="{ABBB6178-EDA8-8E43-BB8F-AC88F3F293DE}" type="presParOf" srcId="{1D59A189-2B29-8348-B9D4-5F4EB67CF13C}" destId="{0B450D7E-601D-B14B-A848-BA1EC54F11EE}" srcOrd="1" destOrd="0" presId="urn:microsoft.com/office/officeart/2005/8/layout/equation2"/>
    <dgm:cxn modelId="{0D5734FB-E5DE-5047-96B4-010AA5C55911}" type="presParOf" srcId="{0B450D7E-601D-B14B-A848-BA1EC54F11EE}" destId="{CD7747B6-50B6-C641-A5C3-30FC7A544416}" srcOrd="0" destOrd="0" presId="urn:microsoft.com/office/officeart/2005/8/layout/equation2"/>
    <dgm:cxn modelId="{0738212E-EE0B-6942-9077-DB32CB488DD2}" type="presParOf" srcId="{1D59A189-2B29-8348-B9D4-5F4EB67CF13C}" destId="{5CB32CEF-66EC-4E4B-819D-FF4EAEB56EEE}" srcOrd="2" destOrd="0" presId="urn:microsoft.com/office/officeart/2005/8/layout/equation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7DB26-2A29-084C-B20C-59564867ED58}">
      <dsp:nvSpPr>
        <dsp:cNvPr id="0" name=""/>
        <dsp:cNvSpPr/>
      </dsp:nvSpPr>
      <dsp:spPr>
        <a:xfrm>
          <a:off x="4864" y="1105093"/>
          <a:ext cx="2126814" cy="1276088"/>
        </a:xfrm>
        <a:prstGeom prst="roundRect">
          <a:avLst>
            <a:gd name="adj" fmla="val 10000"/>
          </a:avLst>
        </a:prstGeom>
        <a:solidFill>
          <a:srgbClr val="00778B"/>
        </a:solidFill>
        <a:ln w="12700" cap="flat" cmpd="sng" algn="ctr">
          <a:solidFill>
            <a:srgbClr val="00778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kern="1200" dirty="0">
              <a:latin typeface="URW Geometric Medium" pitchFamily="2" charset="0"/>
              <a:ea typeface="Calibri" panose="020F0502020204030204" pitchFamily="34" charset="0"/>
              <a:cs typeface="Times New Roman" panose="02020603050405020304" pitchFamily="18" charset="0"/>
            </a:rPr>
            <a:t>1. Earn a bachelor’s degree</a:t>
          </a:r>
          <a:endParaRPr lang="en-US" sz="2000" kern="1200" dirty="0"/>
        </a:p>
      </dsp:txBody>
      <dsp:txXfrm>
        <a:off x="42239" y="1142468"/>
        <a:ext cx="2052064" cy="1201338"/>
      </dsp:txXfrm>
    </dsp:sp>
    <dsp:sp modelId="{91BC9DD5-1AD3-5B45-9F3B-0546551E5D0B}">
      <dsp:nvSpPr>
        <dsp:cNvPr id="0" name=""/>
        <dsp:cNvSpPr/>
      </dsp:nvSpPr>
      <dsp:spPr>
        <a:xfrm>
          <a:off x="2344360" y="1479412"/>
          <a:ext cx="450884" cy="5274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2344360" y="1584902"/>
        <a:ext cx="315619" cy="316470"/>
      </dsp:txXfrm>
    </dsp:sp>
    <dsp:sp modelId="{E664877B-2E09-F341-984B-41710332C762}">
      <dsp:nvSpPr>
        <dsp:cNvPr id="0" name=""/>
        <dsp:cNvSpPr/>
      </dsp:nvSpPr>
      <dsp:spPr>
        <a:xfrm>
          <a:off x="2982404" y="1105093"/>
          <a:ext cx="2126814" cy="12760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kern="1200" dirty="0">
              <a:latin typeface="URW Geometric Medium" pitchFamily="2" charset="0"/>
              <a:ea typeface="Calibri" panose="020F0502020204030204" pitchFamily="34" charset="0"/>
              <a:cs typeface="Times New Roman" panose="02020603050405020304" pitchFamily="18" charset="0"/>
            </a:rPr>
            <a:t>2. Earn an </a:t>
          </a:r>
          <a:r>
            <a:rPr lang="en-US" sz="2000" kern="1200" dirty="0" err="1">
              <a:latin typeface="URW Geometric Medium" pitchFamily="2" charset="0"/>
              <a:ea typeface="Calibri" panose="020F0502020204030204" pitchFamily="34" charset="0"/>
              <a:cs typeface="Times New Roman" panose="02020603050405020304" pitchFamily="18" charset="0"/>
            </a:rPr>
            <a:t>AuD</a:t>
          </a:r>
          <a:r>
            <a:rPr lang="en-US" sz="2000" kern="1200" dirty="0">
              <a:latin typeface="URW Geometric Medium" pitchFamily="2" charset="0"/>
              <a:ea typeface="Calibri" panose="020F0502020204030204" pitchFamily="34" charset="0"/>
              <a:cs typeface="Times New Roman" panose="02020603050405020304" pitchFamily="18" charset="0"/>
            </a:rPr>
            <a:t> degree</a:t>
          </a:r>
          <a:endParaRPr lang="en-US" sz="2000" kern="1200" dirty="0"/>
        </a:p>
      </dsp:txBody>
      <dsp:txXfrm>
        <a:off x="3019779" y="1142468"/>
        <a:ext cx="2052064" cy="1201338"/>
      </dsp:txXfrm>
    </dsp:sp>
    <dsp:sp modelId="{E34BBF64-BE5C-B647-82E8-6FF8F88D4D07}">
      <dsp:nvSpPr>
        <dsp:cNvPr id="0" name=""/>
        <dsp:cNvSpPr/>
      </dsp:nvSpPr>
      <dsp:spPr>
        <a:xfrm>
          <a:off x="5321901" y="1479412"/>
          <a:ext cx="450884" cy="5274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321901" y="1584902"/>
        <a:ext cx="315619" cy="316470"/>
      </dsp:txXfrm>
    </dsp:sp>
    <dsp:sp modelId="{5BCFD6DC-2D18-9349-A05F-195EE9A0B420}">
      <dsp:nvSpPr>
        <dsp:cNvPr id="0" name=""/>
        <dsp:cNvSpPr/>
      </dsp:nvSpPr>
      <dsp:spPr>
        <a:xfrm>
          <a:off x="5959945" y="1105093"/>
          <a:ext cx="2126814" cy="1276088"/>
        </a:xfrm>
        <a:prstGeom prst="roundRect">
          <a:avLst>
            <a:gd name="adj" fmla="val 10000"/>
          </a:avLst>
        </a:prstGeom>
        <a:solidFill>
          <a:srgbClr val="6CACE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kern="1200" dirty="0">
              <a:latin typeface="URW Geometric Medium" pitchFamily="2" charset="0"/>
              <a:ea typeface="Calibri" panose="020F0502020204030204" pitchFamily="34" charset="0"/>
              <a:cs typeface="Times New Roman" panose="02020603050405020304" pitchFamily="18" charset="0"/>
            </a:rPr>
            <a:t>3. Complete an externship </a:t>
          </a:r>
          <a:endParaRPr lang="en-US" sz="2000" kern="1200" dirty="0"/>
        </a:p>
      </dsp:txBody>
      <dsp:txXfrm>
        <a:off x="5997320" y="1142468"/>
        <a:ext cx="2052064" cy="1201338"/>
      </dsp:txXfrm>
    </dsp:sp>
    <dsp:sp modelId="{ABE27988-1A5F-9243-B510-1744BAF8D8AB}">
      <dsp:nvSpPr>
        <dsp:cNvPr id="0" name=""/>
        <dsp:cNvSpPr/>
      </dsp:nvSpPr>
      <dsp:spPr>
        <a:xfrm>
          <a:off x="8299441" y="1479412"/>
          <a:ext cx="450884" cy="5274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299441" y="1584902"/>
        <a:ext cx="315619" cy="316470"/>
      </dsp:txXfrm>
    </dsp:sp>
    <dsp:sp modelId="{2469193E-5129-0E45-BCF0-BABB45B517AC}">
      <dsp:nvSpPr>
        <dsp:cNvPr id="0" name=""/>
        <dsp:cNvSpPr/>
      </dsp:nvSpPr>
      <dsp:spPr>
        <a:xfrm>
          <a:off x="8937485" y="1105093"/>
          <a:ext cx="2126814" cy="1276088"/>
        </a:xfrm>
        <a:prstGeom prst="roundRect">
          <a:avLst>
            <a:gd name="adj" fmla="val 10000"/>
          </a:avLst>
        </a:prstGeom>
        <a:solidFill>
          <a:srgbClr val="93C90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kern="1200" dirty="0">
              <a:latin typeface="URW Geometric Medium" pitchFamily="2" charset="0"/>
              <a:ea typeface="Calibri" panose="020F0502020204030204" pitchFamily="34" charset="0"/>
              <a:cs typeface="Times New Roman" panose="02020603050405020304" pitchFamily="18" charset="0"/>
            </a:rPr>
            <a:t>4. Pass the national exam</a:t>
          </a:r>
          <a:endParaRPr lang="en-US" sz="2000" kern="1200" dirty="0"/>
        </a:p>
      </dsp:txBody>
      <dsp:txXfrm>
        <a:off x="8974860" y="1142468"/>
        <a:ext cx="2052064" cy="12013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7DB26-2A29-084C-B20C-59564867ED58}">
      <dsp:nvSpPr>
        <dsp:cNvPr id="0" name=""/>
        <dsp:cNvSpPr/>
      </dsp:nvSpPr>
      <dsp:spPr>
        <a:xfrm>
          <a:off x="4864" y="1015368"/>
          <a:ext cx="2126814" cy="1455538"/>
        </a:xfrm>
        <a:prstGeom prst="roundRect">
          <a:avLst>
            <a:gd name="adj" fmla="val 10000"/>
          </a:avLst>
        </a:prstGeom>
        <a:solidFill>
          <a:srgbClr val="00778B"/>
        </a:solidFill>
        <a:ln w="12700" cap="flat" cmpd="sng" algn="ctr">
          <a:solidFill>
            <a:srgbClr val="00778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kern="1200" dirty="0">
              <a:latin typeface="URW Geometric Medium" pitchFamily="2" charset="0"/>
              <a:ea typeface="Calibri" panose="020F0502020204030204" pitchFamily="34" charset="0"/>
              <a:cs typeface="Times New Roman" panose="02020603050405020304" pitchFamily="18" charset="0"/>
            </a:rPr>
            <a:t>1. Earn a bachelor’s degree</a:t>
          </a:r>
          <a:endParaRPr lang="en-US" sz="2000" kern="1200" dirty="0"/>
        </a:p>
      </dsp:txBody>
      <dsp:txXfrm>
        <a:off x="47495" y="1057999"/>
        <a:ext cx="2041552" cy="1370276"/>
      </dsp:txXfrm>
    </dsp:sp>
    <dsp:sp modelId="{91BC9DD5-1AD3-5B45-9F3B-0546551E5D0B}">
      <dsp:nvSpPr>
        <dsp:cNvPr id="0" name=""/>
        <dsp:cNvSpPr/>
      </dsp:nvSpPr>
      <dsp:spPr>
        <a:xfrm>
          <a:off x="2344360" y="1479412"/>
          <a:ext cx="450884" cy="5274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2344360" y="1584902"/>
        <a:ext cx="315619" cy="316470"/>
      </dsp:txXfrm>
    </dsp:sp>
    <dsp:sp modelId="{E664877B-2E09-F341-984B-41710332C762}">
      <dsp:nvSpPr>
        <dsp:cNvPr id="0" name=""/>
        <dsp:cNvSpPr/>
      </dsp:nvSpPr>
      <dsp:spPr>
        <a:xfrm>
          <a:off x="2982404" y="1015368"/>
          <a:ext cx="2126814" cy="14555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b="0" i="0" kern="1200" dirty="0">
              <a:latin typeface="URW Geometric Medium" pitchFamily="2" charset="0"/>
            </a:rPr>
            <a:t>2. Earn a master’s degree from a </a:t>
          </a:r>
          <a:br>
            <a:rPr lang="en-US" sz="2000" b="0" i="0" kern="1200" dirty="0">
              <a:latin typeface="URW Geometric Medium" pitchFamily="2" charset="0"/>
            </a:rPr>
          </a:br>
          <a:r>
            <a:rPr lang="en-US" sz="2000" b="0" i="0" kern="1200" dirty="0">
              <a:latin typeface="URW Geometric Medium" pitchFamily="2" charset="0"/>
            </a:rPr>
            <a:t>CAA-accredited program</a:t>
          </a:r>
        </a:p>
      </dsp:txBody>
      <dsp:txXfrm>
        <a:off x="3025035" y="1057999"/>
        <a:ext cx="2041552" cy="1370276"/>
      </dsp:txXfrm>
    </dsp:sp>
    <dsp:sp modelId="{E34BBF64-BE5C-B647-82E8-6FF8F88D4D07}">
      <dsp:nvSpPr>
        <dsp:cNvPr id="0" name=""/>
        <dsp:cNvSpPr/>
      </dsp:nvSpPr>
      <dsp:spPr>
        <a:xfrm>
          <a:off x="5321901" y="1479412"/>
          <a:ext cx="450884" cy="5274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321901" y="1584902"/>
        <a:ext cx="315619" cy="316470"/>
      </dsp:txXfrm>
    </dsp:sp>
    <dsp:sp modelId="{5BCFD6DC-2D18-9349-A05F-195EE9A0B420}">
      <dsp:nvSpPr>
        <dsp:cNvPr id="0" name=""/>
        <dsp:cNvSpPr/>
      </dsp:nvSpPr>
      <dsp:spPr>
        <a:xfrm>
          <a:off x="5959945" y="1015368"/>
          <a:ext cx="2126814" cy="1455538"/>
        </a:xfrm>
        <a:prstGeom prst="roundRect">
          <a:avLst>
            <a:gd name="adj" fmla="val 10000"/>
          </a:avLst>
        </a:prstGeom>
        <a:solidFill>
          <a:srgbClr val="6CACE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b="0" i="0" kern="1200" dirty="0">
              <a:latin typeface="URW Geometric Medium" pitchFamily="2" charset="0"/>
            </a:rPr>
            <a:t>3. Complete a Clinical Fellowship (CF)</a:t>
          </a:r>
        </a:p>
      </dsp:txBody>
      <dsp:txXfrm>
        <a:off x="6002576" y="1057999"/>
        <a:ext cx="2041552" cy="1370276"/>
      </dsp:txXfrm>
    </dsp:sp>
    <dsp:sp modelId="{ABE27988-1A5F-9243-B510-1744BAF8D8AB}">
      <dsp:nvSpPr>
        <dsp:cNvPr id="0" name=""/>
        <dsp:cNvSpPr/>
      </dsp:nvSpPr>
      <dsp:spPr>
        <a:xfrm>
          <a:off x="8299441" y="1479412"/>
          <a:ext cx="450884" cy="5274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299441" y="1584902"/>
        <a:ext cx="315619" cy="316470"/>
      </dsp:txXfrm>
    </dsp:sp>
    <dsp:sp modelId="{2469193E-5129-0E45-BCF0-BABB45B517AC}">
      <dsp:nvSpPr>
        <dsp:cNvPr id="0" name=""/>
        <dsp:cNvSpPr/>
      </dsp:nvSpPr>
      <dsp:spPr>
        <a:xfrm>
          <a:off x="8937485" y="1015368"/>
          <a:ext cx="2126814" cy="1455538"/>
        </a:xfrm>
        <a:prstGeom prst="roundRect">
          <a:avLst>
            <a:gd name="adj" fmla="val 10000"/>
          </a:avLst>
        </a:prstGeom>
        <a:solidFill>
          <a:srgbClr val="93C90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kern="1200" dirty="0">
              <a:latin typeface="URW Geometric Medium" pitchFamily="2" charset="0"/>
              <a:ea typeface="Calibri" panose="020F0502020204030204" pitchFamily="34" charset="0"/>
              <a:cs typeface="Times New Roman" panose="02020603050405020304" pitchFamily="18" charset="0"/>
            </a:rPr>
            <a:t>4. Pass the national exam</a:t>
          </a:r>
          <a:endParaRPr lang="en-US" sz="2000" kern="1200" dirty="0"/>
        </a:p>
      </dsp:txBody>
      <dsp:txXfrm>
        <a:off x="8980116" y="1057999"/>
        <a:ext cx="2041552" cy="13702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F61EC-AE6A-004B-A0A5-1FED1C6F4272}">
      <dsp:nvSpPr>
        <dsp:cNvPr id="0" name=""/>
        <dsp:cNvSpPr/>
      </dsp:nvSpPr>
      <dsp:spPr>
        <a:xfrm>
          <a:off x="0" y="1825"/>
          <a:ext cx="3148590" cy="31485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ClrTx/>
            <a:buSzTx/>
            <a:buFont typeface="Arial" panose="020B0604020202020204" pitchFamily="34" charset="0"/>
            <a:buNone/>
          </a:pPr>
          <a:r>
            <a:rPr kumimoji="0" lang="en-US" sz="2700" b="1" i="0" u="none" strike="noStrike" kern="1200" cap="none" spc="0" normalizeH="0" baseline="0" noProof="0" dirty="0">
              <a:ln>
                <a:noFill/>
              </a:ln>
              <a:solidFill>
                <a:schemeClr val="bg1"/>
              </a:solidFill>
              <a:effectLst/>
              <a:uLnTx/>
              <a:uFillTx/>
              <a:latin typeface="URW Geometric" pitchFamily="2" charset="0"/>
              <a:ea typeface="+mn-ea"/>
              <a:cs typeface="+mn-cs"/>
            </a:rPr>
            <a:t>Audiologists</a:t>
          </a:r>
        </a:p>
        <a:p>
          <a:pPr marL="0" lvl="0" indent="0" algn="ctr" defTabSz="1200150">
            <a:lnSpc>
              <a:spcPct val="90000"/>
            </a:lnSpc>
            <a:spcBef>
              <a:spcPct val="0"/>
            </a:spcBef>
            <a:spcAft>
              <a:spcPct val="35000"/>
            </a:spcAft>
            <a:buClrTx/>
            <a:buSzTx/>
            <a:buFont typeface="Arial" panose="020B0604020202020204" pitchFamily="34" charset="0"/>
            <a:buNone/>
          </a:pPr>
          <a:r>
            <a:rPr kumimoji="0" lang="en-US" sz="2700" b="1" i="0" u="none" strike="noStrike" kern="1200" cap="none" spc="0" normalizeH="0" baseline="0" noProof="0" dirty="0">
              <a:ln>
                <a:noFill/>
              </a:ln>
              <a:solidFill>
                <a:srgbClr val="E56954"/>
              </a:solidFill>
              <a:effectLst/>
              <a:uLnTx/>
              <a:uFillTx/>
              <a:latin typeface="Calibri" panose="020F0502020204030204"/>
              <a:ea typeface="+mn-ea"/>
              <a:cs typeface="+mn-cs"/>
            </a:rPr>
            <a:t> </a:t>
          </a:r>
          <a:r>
            <a:rPr kumimoji="0" lang="en-US" sz="2700" b="0" i="0" u="none" strike="noStrike" kern="1200" cap="none" spc="0" normalizeH="0" baseline="0" noProof="0" dirty="0">
              <a:ln>
                <a:noFill/>
              </a:ln>
              <a:solidFill>
                <a:srgbClr val="FFFFFF"/>
              </a:solidFill>
              <a:effectLst/>
              <a:uLnTx/>
              <a:uFillTx/>
              <a:latin typeface="URW Geometric Medium" pitchFamily="2" charset="0"/>
              <a:ea typeface="+mn-ea"/>
              <a:cs typeface="+mn-cs"/>
            </a:rPr>
            <a:t>$</a:t>
          </a:r>
          <a:r>
            <a:rPr lang="en-US" sz="2700" b="0" i="0" kern="1200" dirty="0">
              <a:solidFill>
                <a:srgbClr val="FFFFFF"/>
              </a:solidFill>
              <a:latin typeface="URW Geometric Medium" pitchFamily="2" charset="0"/>
            </a:rPr>
            <a:t>90</a:t>
          </a:r>
          <a:r>
            <a:rPr lang="en-US" sz="2700" b="1" kern="1200" dirty="0">
              <a:effectLst/>
              <a:latin typeface="URW Geometric Extra Bold" pitchFamily="2" charset="0"/>
            </a:rPr>
            <a:t>–</a:t>
          </a:r>
          <a:r>
            <a:rPr lang="en-US" sz="2700" b="0" i="0" kern="1200" dirty="0">
              <a:solidFill>
                <a:srgbClr val="FFFFFF"/>
              </a:solidFill>
              <a:latin typeface="URW Geometric Medium" pitchFamily="2" charset="0"/>
            </a:rPr>
            <a:t>120k</a:t>
          </a:r>
          <a:endParaRPr lang="en-US" sz="2700" b="0" i="0" kern="1200" dirty="0">
            <a:latin typeface="URW Geometric Medium" pitchFamily="2" charset="0"/>
          </a:endParaRPr>
        </a:p>
      </dsp:txBody>
      <dsp:txXfrm>
        <a:off x="461100" y="462925"/>
        <a:ext cx="2226390" cy="2226390"/>
      </dsp:txXfrm>
    </dsp:sp>
    <dsp:sp modelId="{0B450D7E-601D-B14B-A848-BA1EC54F11EE}">
      <dsp:nvSpPr>
        <dsp:cNvPr id="0" name=""/>
        <dsp:cNvSpPr/>
      </dsp:nvSpPr>
      <dsp:spPr>
        <a:xfrm rot="852">
          <a:off x="3331526" y="1235100"/>
          <a:ext cx="512744" cy="6830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3331526" y="1371689"/>
        <a:ext cx="358921" cy="409823"/>
      </dsp:txXfrm>
    </dsp:sp>
    <dsp:sp modelId="{5CB32CEF-66EC-4E4B-819D-FF4EAEB56EEE}">
      <dsp:nvSpPr>
        <dsp:cNvPr id="0" name=""/>
        <dsp:cNvSpPr/>
      </dsp:nvSpPr>
      <dsp:spPr>
        <a:xfrm>
          <a:off x="4001616" y="2817"/>
          <a:ext cx="3148590" cy="3148590"/>
        </a:xfrm>
        <a:prstGeom prst="ellipse">
          <a:avLst/>
        </a:prstGeom>
        <a:solidFill>
          <a:srgbClr val="00778B"/>
        </a:solidFill>
        <a:ln w="12700" cap="flat" cmpd="sng" algn="ctr">
          <a:solidFill>
            <a:srgbClr val="00778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b="1" i="0" kern="1200" dirty="0">
              <a:solidFill>
                <a:srgbClr val="F1F0ED"/>
              </a:solidFill>
              <a:latin typeface="URW Geometric Extra Bold" pitchFamily="2" charset="0"/>
            </a:rPr>
            <a:t>Speech-Language Pathologists</a:t>
          </a:r>
        </a:p>
        <a:p>
          <a:pPr marL="0" lvl="0" indent="0" algn="ctr" defTabSz="1200150">
            <a:lnSpc>
              <a:spcPct val="90000"/>
            </a:lnSpc>
            <a:spcBef>
              <a:spcPct val="0"/>
            </a:spcBef>
            <a:spcAft>
              <a:spcPct val="35000"/>
            </a:spcAft>
            <a:buNone/>
          </a:pPr>
          <a:r>
            <a:rPr lang="en-US" sz="2700" b="0" i="0" kern="1200" dirty="0">
              <a:solidFill>
                <a:srgbClr val="FFFFFF"/>
              </a:solidFill>
              <a:latin typeface="URW Geometric Medium" pitchFamily="2" charset="0"/>
            </a:rPr>
            <a:t>$75</a:t>
          </a:r>
          <a:r>
            <a:rPr lang="en-US" sz="2700" b="1" kern="1200" dirty="0">
              <a:effectLst/>
              <a:latin typeface="URW Geometric Extra Bold" pitchFamily="2" charset="0"/>
            </a:rPr>
            <a:t>–</a:t>
          </a:r>
          <a:r>
            <a:rPr lang="en-US" sz="2700" b="0" i="0" kern="1200" dirty="0">
              <a:solidFill>
                <a:srgbClr val="FFFFFF"/>
              </a:solidFill>
              <a:latin typeface="URW Geometric Medium" pitchFamily="2" charset="0"/>
            </a:rPr>
            <a:t>110k</a:t>
          </a:r>
          <a:endParaRPr lang="en-US" sz="2700" b="0" i="0" kern="1200" dirty="0">
            <a:latin typeface="URW Geometric Medium" pitchFamily="2" charset="0"/>
          </a:endParaRPr>
        </a:p>
      </dsp:txBody>
      <dsp:txXfrm>
        <a:off x="4462716" y="463917"/>
        <a:ext cx="2226390" cy="22263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F61EC-AE6A-004B-A0A5-1FED1C6F4272}">
      <dsp:nvSpPr>
        <dsp:cNvPr id="0" name=""/>
        <dsp:cNvSpPr/>
      </dsp:nvSpPr>
      <dsp:spPr>
        <a:xfrm>
          <a:off x="0" y="1343"/>
          <a:ext cx="1688390" cy="16883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ClrTx/>
            <a:buSzTx/>
            <a:buFont typeface="Arial" panose="020B0604020202020204" pitchFamily="34" charset="0"/>
            <a:buNone/>
          </a:pPr>
          <a:r>
            <a:rPr kumimoji="0" lang="en-US" sz="3200" b="0" i="0" u="none" strike="noStrike" kern="1200" cap="none" spc="0" normalizeH="0" baseline="0" noProof="0" dirty="0">
              <a:ln>
                <a:noFill/>
              </a:ln>
              <a:solidFill>
                <a:srgbClr val="FFFFFF"/>
              </a:solidFill>
              <a:effectLst/>
              <a:uLnTx/>
              <a:uFillTx/>
              <a:latin typeface="URW Geometric Medium" pitchFamily="2" charset="0"/>
              <a:ea typeface="+mn-ea"/>
              <a:cs typeface="+mn-cs"/>
            </a:rPr>
            <a:t>#</a:t>
          </a:r>
          <a:r>
            <a:rPr kumimoji="0" lang="en-US" sz="3200" b="1" i="0" u="none" strike="noStrike" kern="1200" cap="none" spc="0" normalizeH="0" baseline="0" noProof="0" dirty="0">
              <a:ln>
                <a:noFill/>
              </a:ln>
              <a:solidFill>
                <a:srgbClr val="FFFFFF"/>
              </a:solidFill>
              <a:effectLst/>
              <a:uLnTx/>
              <a:uFillTx/>
              <a:latin typeface="URW Geometric" pitchFamily="2" charset="0"/>
              <a:ea typeface="+mn-ea"/>
              <a:cs typeface="+mn-cs"/>
            </a:rPr>
            <a:t>12</a:t>
          </a:r>
        </a:p>
      </dsp:txBody>
      <dsp:txXfrm>
        <a:off x="247259" y="248602"/>
        <a:ext cx="1193872" cy="1193872"/>
      </dsp:txXfrm>
    </dsp:sp>
    <dsp:sp modelId="{0B450D7E-601D-B14B-A848-BA1EC54F11EE}">
      <dsp:nvSpPr>
        <dsp:cNvPr id="0" name=""/>
        <dsp:cNvSpPr/>
      </dsp:nvSpPr>
      <dsp:spPr>
        <a:xfrm rot="21598111">
          <a:off x="1850670" y="661725"/>
          <a:ext cx="454851" cy="3662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850670" y="735009"/>
        <a:ext cx="344970" cy="219762"/>
      </dsp:txXfrm>
    </dsp:sp>
    <dsp:sp modelId="{5CB32CEF-66EC-4E4B-819D-FF4EAEB56EEE}">
      <dsp:nvSpPr>
        <dsp:cNvPr id="0" name=""/>
        <dsp:cNvSpPr/>
      </dsp:nvSpPr>
      <dsp:spPr>
        <a:xfrm>
          <a:off x="2445101" y="0"/>
          <a:ext cx="1688390" cy="16883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ClrTx/>
            <a:buSzTx/>
            <a:buFont typeface="Arial" panose="020B0604020202020204" pitchFamily="34" charset="0"/>
            <a:buNone/>
          </a:pPr>
          <a:r>
            <a:rPr kumimoji="0" lang="en-US" sz="3200" b="0" i="0" u="none" strike="noStrike" kern="1200" cap="none" spc="0" normalizeH="0" baseline="0" noProof="0" dirty="0">
              <a:ln>
                <a:noFill/>
              </a:ln>
              <a:solidFill>
                <a:srgbClr val="FFFFFF"/>
              </a:solidFill>
              <a:effectLst/>
              <a:uLnTx/>
              <a:uFillTx/>
              <a:latin typeface="URW Geometric Medium" pitchFamily="2" charset="0"/>
              <a:ea typeface="+mn-ea"/>
              <a:cs typeface="+mn-cs"/>
            </a:rPr>
            <a:t>#</a:t>
          </a:r>
          <a:r>
            <a:rPr kumimoji="0" lang="en-US" sz="3200" b="1" i="0" u="none" strike="noStrike" kern="1200" cap="none" spc="0" normalizeH="0" baseline="0" noProof="0" dirty="0">
              <a:ln>
                <a:noFill/>
              </a:ln>
              <a:solidFill>
                <a:srgbClr val="FFFFFF"/>
              </a:solidFill>
              <a:effectLst/>
              <a:uLnTx/>
              <a:uFillTx/>
              <a:latin typeface="URW Geometric" pitchFamily="2" charset="0"/>
              <a:ea typeface="+mn-ea"/>
              <a:cs typeface="+mn-cs"/>
            </a:rPr>
            <a:t>34</a:t>
          </a:r>
        </a:p>
      </dsp:txBody>
      <dsp:txXfrm>
        <a:off x="2692360" y="247259"/>
        <a:ext cx="1193872" cy="11938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F61EC-AE6A-004B-A0A5-1FED1C6F4272}">
      <dsp:nvSpPr>
        <dsp:cNvPr id="0" name=""/>
        <dsp:cNvSpPr/>
      </dsp:nvSpPr>
      <dsp:spPr>
        <a:xfrm>
          <a:off x="0" y="1343"/>
          <a:ext cx="1688390" cy="1688390"/>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ClrTx/>
            <a:buSzTx/>
            <a:buFont typeface="Arial" panose="020B0604020202020204" pitchFamily="34" charset="0"/>
            <a:buNone/>
          </a:pPr>
          <a:r>
            <a:rPr kumimoji="0" lang="en-US" sz="3200" b="0" i="0" u="none" strike="noStrike" kern="1200" cap="none" spc="0" normalizeH="0" baseline="0" noProof="0" dirty="0">
              <a:ln/>
              <a:effectLst/>
              <a:uLnTx/>
              <a:uFillTx/>
              <a:latin typeface="URW Geometric Medium" pitchFamily="2" charset="0"/>
              <a:ea typeface="+mn-ea"/>
              <a:cs typeface="+mn-cs"/>
            </a:rPr>
            <a:t>#</a:t>
          </a:r>
          <a:r>
            <a:rPr kumimoji="0" lang="en-US" sz="3200" b="1" i="0" u="none" strike="noStrike" kern="1200" cap="none" spc="0" normalizeH="0" baseline="0" noProof="0" dirty="0">
              <a:ln/>
              <a:effectLst/>
              <a:uLnTx/>
              <a:uFillTx/>
              <a:latin typeface="URW Geometric" pitchFamily="2" charset="0"/>
              <a:ea typeface="+mn-ea"/>
              <a:cs typeface="+mn-cs"/>
            </a:rPr>
            <a:t>3</a:t>
          </a:r>
        </a:p>
      </dsp:txBody>
      <dsp:txXfrm>
        <a:off x="247259" y="248602"/>
        <a:ext cx="1193872" cy="1193872"/>
      </dsp:txXfrm>
    </dsp:sp>
    <dsp:sp modelId="{0B450D7E-601D-B14B-A848-BA1EC54F11EE}">
      <dsp:nvSpPr>
        <dsp:cNvPr id="0" name=""/>
        <dsp:cNvSpPr/>
      </dsp:nvSpPr>
      <dsp:spPr>
        <a:xfrm>
          <a:off x="1851902" y="662403"/>
          <a:ext cx="458303" cy="36627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851902" y="735657"/>
        <a:ext cx="348422" cy="219762"/>
      </dsp:txXfrm>
    </dsp:sp>
    <dsp:sp modelId="{5CB32CEF-66EC-4E4B-819D-FF4EAEB56EEE}">
      <dsp:nvSpPr>
        <dsp:cNvPr id="0" name=""/>
        <dsp:cNvSpPr/>
      </dsp:nvSpPr>
      <dsp:spPr>
        <a:xfrm>
          <a:off x="2450845" y="1343"/>
          <a:ext cx="1688390" cy="1688390"/>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ClrTx/>
            <a:buSzTx/>
            <a:buFont typeface="Arial" panose="020B0604020202020204" pitchFamily="34" charset="0"/>
            <a:buNone/>
          </a:pPr>
          <a:r>
            <a:rPr kumimoji="0" lang="en-US" sz="3200" b="0" i="0" u="none" strike="noStrike" kern="1200" cap="none" spc="0" normalizeH="0" baseline="0" noProof="0" dirty="0">
              <a:ln/>
              <a:effectLst/>
              <a:uLnTx/>
              <a:uFillTx/>
              <a:latin typeface="URW Geometric Medium" pitchFamily="2" charset="0"/>
              <a:ea typeface="+mn-ea"/>
              <a:cs typeface="+mn-cs"/>
            </a:rPr>
            <a:t>#</a:t>
          </a:r>
          <a:r>
            <a:rPr kumimoji="0" lang="en-US" sz="3200" b="1" i="0" u="none" strike="noStrike" kern="1200" cap="none" spc="0" normalizeH="0" baseline="0" noProof="0" dirty="0">
              <a:ln/>
              <a:effectLst/>
              <a:uLnTx/>
              <a:uFillTx/>
              <a:latin typeface="URW Geometric" pitchFamily="2" charset="0"/>
              <a:ea typeface="+mn-ea"/>
              <a:cs typeface="+mn-cs"/>
            </a:rPr>
            <a:t>10</a:t>
          </a:r>
        </a:p>
      </dsp:txBody>
      <dsp:txXfrm>
        <a:off x="2698104" y="248602"/>
        <a:ext cx="1193872" cy="119387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2A018A-4872-DD49-9B1A-A826D50643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5FECBC-689B-3F42-8D6D-E914A55EAC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798DE6-F8DB-A446-8684-03380B071CEE}" type="datetimeFigureOut">
              <a:rPr lang="en-US" smtClean="0"/>
              <a:t>3/10/25</a:t>
            </a:fld>
            <a:endParaRPr lang="en-US"/>
          </a:p>
        </p:txBody>
      </p:sp>
      <p:sp>
        <p:nvSpPr>
          <p:cNvPr id="4" name="Footer Placeholder 3">
            <a:extLst>
              <a:ext uri="{FF2B5EF4-FFF2-40B4-BE49-F238E27FC236}">
                <a16:creationId xmlns:a16="http://schemas.microsoft.com/office/drawing/2014/main" id="{CD83203A-B142-F949-A616-C8068DA2C9E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CD78F38-5EA9-374B-BA89-ACA6C675245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E9795D-DE42-6D48-9FD1-F4D24AD5AE9F}" type="slidenum">
              <a:rPr lang="en-US" smtClean="0"/>
              <a:t>‹#›</a:t>
            </a:fld>
            <a:endParaRPr lang="en-US"/>
          </a:p>
        </p:txBody>
      </p:sp>
    </p:spTree>
    <p:extLst>
      <p:ext uri="{BB962C8B-B14F-4D97-AF65-F5344CB8AC3E}">
        <p14:creationId xmlns:p14="http://schemas.microsoft.com/office/powerpoint/2010/main" val="349384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C37FBD-B59B-7347-89F8-7CBD380F1C1C}" type="datetimeFigureOut">
              <a:rPr lang="en-US" smtClean="0"/>
              <a:t>3/10/25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B76249-CDB3-904D-8EA1-7B0032ED9B4A}" type="slidenum">
              <a:rPr lang="en-US" smtClean="0"/>
              <a:t>‹#›</a:t>
            </a:fld>
            <a:endParaRPr lang="en-US"/>
          </a:p>
        </p:txBody>
      </p:sp>
    </p:spTree>
    <p:extLst>
      <p:ext uri="{BB962C8B-B14F-4D97-AF65-F5344CB8AC3E}">
        <p14:creationId xmlns:p14="http://schemas.microsoft.com/office/powerpoint/2010/main" val="707000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B76249-CDB3-904D-8EA1-7B0032ED9B4A}" type="slidenum">
              <a:rPr lang="en-US" smtClean="0"/>
              <a:t>1</a:t>
            </a:fld>
            <a:endParaRPr lang="en-US"/>
          </a:p>
        </p:txBody>
      </p:sp>
    </p:spTree>
    <p:extLst>
      <p:ext uri="{BB962C8B-B14F-4D97-AF65-F5344CB8AC3E}">
        <p14:creationId xmlns:p14="http://schemas.microsoft.com/office/powerpoint/2010/main" val="3924506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165CC-DBC6-757A-70B6-1EAD959200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B34E5F-378B-A67E-1FAB-C41FF4AE63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DD3B7E-2EAF-20B1-40D6-3D22B9BA7C9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so many opportunities to explore as an audiologist. Think about what interests you: Do you want to work in a health care setting, or be a business owner, or maybe a teacher? If you said yes to any one of those, you can be all those things as an audiologist. </a:t>
            </a:r>
          </a:p>
          <a:p>
            <a:endParaRPr lang="en-US"/>
          </a:p>
        </p:txBody>
      </p:sp>
      <p:sp>
        <p:nvSpPr>
          <p:cNvPr id="4" name="Slide Number Placeholder 3">
            <a:extLst>
              <a:ext uri="{FF2B5EF4-FFF2-40B4-BE49-F238E27FC236}">
                <a16:creationId xmlns:a16="http://schemas.microsoft.com/office/drawing/2014/main" id="{98A3ADF7-AC91-49F8-40DC-C7CAFD6F362D}"/>
              </a:ext>
            </a:extLst>
          </p:cNvPr>
          <p:cNvSpPr>
            <a:spLocks noGrp="1"/>
          </p:cNvSpPr>
          <p:nvPr>
            <p:ph type="sldNum" sz="quarter" idx="5"/>
          </p:nvPr>
        </p:nvSpPr>
        <p:spPr/>
        <p:txBody>
          <a:bodyPr/>
          <a:lstStyle/>
          <a:p>
            <a:fld id="{D1B76249-CDB3-904D-8EA1-7B0032ED9B4A}" type="slidenum">
              <a:rPr lang="en-US" smtClean="0"/>
              <a:t>10</a:t>
            </a:fld>
            <a:endParaRPr lang="en-US"/>
          </a:p>
        </p:txBody>
      </p:sp>
    </p:spTree>
    <p:extLst>
      <p:ext uri="{BB962C8B-B14F-4D97-AF65-F5344CB8AC3E}">
        <p14:creationId xmlns:p14="http://schemas.microsoft.com/office/powerpoint/2010/main" val="4015752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363942"/>
                </a:solidFill>
                <a:effectLst/>
                <a:latin typeface="Helvetica" panose="020B0604020202020204" pitchFamily="34" charset="0"/>
              </a:rPr>
              <a:t>There is a great need for audiologists</a:t>
            </a:r>
            <a:r>
              <a:rPr lang="en-US" b="0" i="0">
                <a:solidFill>
                  <a:srgbClr val="363942"/>
                </a:solidFill>
                <a:effectLst/>
                <a:latin typeface="Times New Roman" panose="02020603050405020304" pitchFamily="18" charset="0"/>
                <a:cs typeface="Times New Roman" panose="02020603050405020304" pitchFamily="18" charset="0"/>
              </a:rPr>
              <a:t>—</a:t>
            </a:r>
            <a:r>
              <a:rPr lang="en-US" b="0" i="0">
                <a:solidFill>
                  <a:srgbClr val="363942"/>
                </a:solidFill>
                <a:effectLst/>
                <a:latin typeface="Helvetica" panose="020B0604020202020204" pitchFamily="34" charset="0"/>
              </a:rPr>
              <a:t>especially for those who are male, underrepresented, and/or bilingual</a:t>
            </a:r>
            <a:r>
              <a:rPr lang="en-US" b="0" i="0">
                <a:solidFill>
                  <a:srgbClr val="363942"/>
                </a:solidFill>
                <a:effectLst/>
                <a:latin typeface="Times New Roman" panose="02020603050405020304" pitchFamily="18" charset="0"/>
                <a:cs typeface="Times New Roman" panose="02020603050405020304" pitchFamily="18" charset="0"/>
              </a:rPr>
              <a:t>—</a:t>
            </a:r>
            <a:r>
              <a:rPr lang="en-US" b="0" i="0">
                <a:solidFill>
                  <a:srgbClr val="363942"/>
                </a:solidFill>
                <a:effectLst/>
                <a:latin typeface="Helvetica" panose="020B0604020202020204" pitchFamily="34" charset="0"/>
              </a:rPr>
              <a:t>to address these hearing-related disorders. </a:t>
            </a:r>
            <a:r>
              <a:rPr lang="en-US" b="0" i="0">
                <a:solidFill>
                  <a:srgbClr val="333333"/>
                </a:solidFill>
                <a:effectLst/>
                <a:latin typeface="Tahoma" panose="020B0604030504040204" pitchFamily="34" charset="0"/>
              </a:rPr>
              <a:t>Employment of audiologists is projected to grow 16% through 2030, much faster than the average for all occupations.</a:t>
            </a:r>
            <a:endParaRPr lang="en-US" b="0" i="0">
              <a:solidFill>
                <a:srgbClr val="363942"/>
              </a:solidFill>
              <a:effectLst/>
              <a:latin typeface="Helvetica" panose="020B0604020202020204" pitchFamily="34" charset="0"/>
            </a:endParaRPr>
          </a:p>
          <a:p>
            <a:pPr algn="l"/>
            <a:endParaRPr lang="en-US" b="0" i="0">
              <a:solidFill>
                <a:srgbClr val="363942"/>
              </a:solidFill>
              <a:effectLst/>
              <a:latin typeface="Helvetica" panose="020B0604020202020204" pitchFamily="34" charset="0"/>
            </a:endParaRPr>
          </a:p>
          <a:p>
            <a:pPr algn="l"/>
            <a:r>
              <a:rPr lang="en-US" b="0" i="0">
                <a:solidFill>
                  <a:srgbClr val="363942"/>
                </a:solidFill>
                <a:effectLst/>
                <a:latin typeface="Helvetica" panose="020B0604020202020204" pitchFamily="34" charset="0"/>
              </a:rPr>
              <a:t>Any sound that is loud enough and lasts long enough can damage hearing and lead to hearing loss. </a:t>
            </a:r>
            <a:r>
              <a:rPr lang="en-US"/>
              <a:t>The effects of noise that can cause hearing loss varies among people. Many everyday items contribute to hearing loss: loud music, lawnmowers, vacuum cleaners, restaurants, heavy traffic, subway noise, and concerts</a:t>
            </a:r>
            <a:r>
              <a:rPr lang="en-US">
                <a:latin typeface="Times New Roman" panose="02020603050405020304" pitchFamily="18" charset="0"/>
                <a:cs typeface="Times New Roman" panose="02020603050405020304" pitchFamily="18" charset="0"/>
              </a:rPr>
              <a:t>−</a:t>
            </a:r>
            <a:r>
              <a:rPr lang="en-US"/>
              <a:t>among many other items. You can protect your hearing by monitoring noise and volume levels. </a:t>
            </a:r>
          </a:p>
        </p:txBody>
      </p:sp>
      <p:sp>
        <p:nvSpPr>
          <p:cNvPr id="4" name="Slide Number Placeholder 3"/>
          <p:cNvSpPr>
            <a:spLocks noGrp="1"/>
          </p:cNvSpPr>
          <p:nvPr>
            <p:ph type="sldNum" sz="quarter" idx="5"/>
          </p:nvPr>
        </p:nvSpPr>
        <p:spPr/>
        <p:txBody>
          <a:bodyPr/>
          <a:lstStyle/>
          <a:p>
            <a:fld id="{D1B76249-CDB3-904D-8EA1-7B0032ED9B4A}" type="slidenum">
              <a:rPr lang="en-US" smtClean="0"/>
              <a:t>11</a:t>
            </a:fld>
            <a:endParaRPr lang="en-US"/>
          </a:p>
        </p:txBody>
      </p:sp>
    </p:spTree>
    <p:extLst>
      <p:ext uri="{BB962C8B-B14F-4D97-AF65-F5344CB8AC3E}">
        <p14:creationId xmlns:p14="http://schemas.microsoft.com/office/powerpoint/2010/main" val="3096226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6E6259"/>
                </a:solidFill>
                <a:effectLst/>
                <a:latin typeface="urw-geometric"/>
              </a:rPr>
              <a:t>A clinical doctoral degree (AuD) is required to work independently as an audiologist.</a:t>
            </a:r>
          </a:p>
          <a:p>
            <a:pPr algn="l">
              <a:buFont typeface="Arial" panose="020B0604020202020204" pitchFamily="34" charset="0"/>
              <a:buChar char="•"/>
            </a:pPr>
            <a:r>
              <a:rPr lang="en-US" b="0" i="0">
                <a:solidFill>
                  <a:srgbClr val="6E6259"/>
                </a:solidFill>
                <a:effectLst/>
                <a:latin typeface="urw-geometric"/>
              </a:rPr>
              <a:t> An AuD requires approximately 3–4 years of full-time study.</a:t>
            </a:r>
          </a:p>
          <a:p>
            <a:pPr algn="l">
              <a:buFont typeface="Arial" panose="020B0604020202020204" pitchFamily="34" charset="0"/>
              <a:buChar char="•"/>
            </a:pPr>
            <a:r>
              <a:rPr lang="en-US" b="0" i="0">
                <a:solidFill>
                  <a:srgbClr val="6E6259"/>
                </a:solidFill>
                <a:effectLst/>
                <a:latin typeface="urw-geometric"/>
              </a:rPr>
              <a:t> Degree requirements include both academic coursework and clinical practicum experiences.</a:t>
            </a:r>
          </a:p>
          <a:p>
            <a:endParaRPr lang="en-US"/>
          </a:p>
        </p:txBody>
      </p:sp>
      <p:sp>
        <p:nvSpPr>
          <p:cNvPr id="4" name="Slide Number Placeholder 3"/>
          <p:cNvSpPr>
            <a:spLocks noGrp="1"/>
          </p:cNvSpPr>
          <p:nvPr>
            <p:ph type="sldNum" sz="quarter" idx="5"/>
          </p:nvPr>
        </p:nvSpPr>
        <p:spPr/>
        <p:txBody>
          <a:bodyPr/>
          <a:lstStyle/>
          <a:p>
            <a:fld id="{D1B76249-CDB3-904D-8EA1-7B0032ED9B4A}" type="slidenum">
              <a:rPr lang="en-US" smtClean="0"/>
              <a:t>12</a:t>
            </a:fld>
            <a:endParaRPr lang="en-US"/>
          </a:p>
        </p:txBody>
      </p:sp>
    </p:spTree>
    <p:extLst>
      <p:ext uri="{BB962C8B-B14F-4D97-AF65-F5344CB8AC3E}">
        <p14:creationId xmlns:p14="http://schemas.microsoft.com/office/powerpoint/2010/main" val="2675029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Presenter: If you are an SLP, please share why you chose audiology as your career. </a:t>
            </a:r>
            <a:br>
              <a:rPr lang="en-US" sz="1200" dirty="0"/>
            </a:br>
            <a:br>
              <a:rPr lang="en-US" sz="1200" dirty="0"/>
            </a:br>
            <a:r>
              <a:rPr lang="en-US" sz="1200" dirty="0"/>
              <a:t>If you aren’t an SLP, read the description from the slide. </a:t>
            </a:r>
            <a:endParaRPr lang="en-US" dirty="0"/>
          </a:p>
          <a:p>
            <a:endParaRPr lang="en-US" dirty="0"/>
          </a:p>
        </p:txBody>
      </p:sp>
      <p:sp>
        <p:nvSpPr>
          <p:cNvPr id="4" name="Slide Number Placeholder 3"/>
          <p:cNvSpPr>
            <a:spLocks noGrp="1"/>
          </p:cNvSpPr>
          <p:nvPr>
            <p:ph type="sldNum" sz="quarter" idx="5"/>
          </p:nvPr>
        </p:nvSpPr>
        <p:spPr/>
        <p:txBody>
          <a:bodyPr/>
          <a:lstStyle/>
          <a:p>
            <a:fld id="{D1B76249-CDB3-904D-8EA1-7B0032ED9B4A}" type="slidenum">
              <a:rPr lang="en-US" smtClean="0"/>
              <a:t>13</a:t>
            </a:fld>
            <a:endParaRPr lang="en-US"/>
          </a:p>
        </p:txBody>
      </p:sp>
    </p:spTree>
    <p:extLst>
      <p:ext uri="{BB962C8B-B14F-4D97-AF65-F5344CB8AC3E}">
        <p14:creationId xmlns:p14="http://schemas.microsoft.com/office/powerpoint/2010/main" val="4028941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like audiologists, SLPs have a lot of options, too. Most SLPs work in the schools, but you can do so much more. You can develop technology, new methods, or equipment to move the discipline forward. You can work in a corporate setting helping individuals improve their communication. You can help musicians and singers maintain their voice. In this career, you can engage in a wide range of employment options.</a:t>
            </a:r>
          </a:p>
        </p:txBody>
      </p:sp>
      <p:sp>
        <p:nvSpPr>
          <p:cNvPr id="4" name="Slide Number Placeholder 3"/>
          <p:cNvSpPr>
            <a:spLocks noGrp="1"/>
          </p:cNvSpPr>
          <p:nvPr>
            <p:ph type="sldNum" sz="quarter" idx="5"/>
          </p:nvPr>
        </p:nvSpPr>
        <p:spPr/>
        <p:txBody>
          <a:bodyPr/>
          <a:lstStyle/>
          <a:p>
            <a:fld id="{D1B76249-CDB3-904D-8EA1-7B0032ED9B4A}" type="slidenum">
              <a:rPr lang="en-US" smtClean="0"/>
              <a:t>14</a:t>
            </a:fld>
            <a:endParaRPr lang="en-US"/>
          </a:p>
        </p:txBody>
      </p:sp>
    </p:spTree>
    <p:extLst>
      <p:ext uri="{BB962C8B-B14F-4D97-AF65-F5344CB8AC3E}">
        <p14:creationId xmlns:p14="http://schemas.microsoft.com/office/powerpoint/2010/main" val="867180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8D0B9-D106-3C09-16CF-4EC897FA99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702BFB-D7FD-BC25-65C7-88C00FF8E8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DA5282-AFF0-4865-1AD8-E71CEA113E69}"/>
              </a:ext>
            </a:extLst>
          </p:cNvPr>
          <p:cNvSpPr>
            <a:spLocks noGrp="1"/>
          </p:cNvSpPr>
          <p:nvPr>
            <p:ph type="body" idx="1"/>
          </p:nvPr>
        </p:nvSpPr>
        <p:spPr/>
        <p:txBody>
          <a:bodyPr/>
          <a:lstStyle/>
          <a:p>
            <a:r>
              <a:rPr lang="en-US" dirty="0"/>
              <a:t>Just like audiologists, SLPs have a lot of options, too. Most SLPs work in the schools, but you can do so much more. You can develop technology, new methods, or equipment to move the discipline forward. You can work in a corporate setting helping individuals improve their communication. You can help musicians and singers maintain their voice. In this career, you can engage in a wide range of employment options.</a:t>
            </a:r>
          </a:p>
        </p:txBody>
      </p:sp>
      <p:sp>
        <p:nvSpPr>
          <p:cNvPr id="4" name="Slide Number Placeholder 3">
            <a:extLst>
              <a:ext uri="{FF2B5EF4-FFF2-40B4-BE49-F238E27FC236}">
                <a16:creationId xmlns:a16="http://schemas.microsoft.com/office/drawing/2014/main" id="{2D45143A-DDF7-1947-4CE2-FC2F886EBEC8}"/>
              </a:ext>
            </a:extLst>
          </p:cNvPr>
          <p:cNvSpPr>
            <a:spLocks noGrp="1"/>
          </p:cNvSpPr>
          <p:nvPr>
            <p:ph type="sldNum" sz="quarter" idx="5"/>
          </p:nvPr>
        </p:nvSpPr>
        <p:spPr/>
        <p:txBody>
          <a:bodyPr/>
          <a:lstStyle/>
          <a:p>
            <a:fld id="{D1B76249-CDB3-904D-8EA1-7B0032ED9B4A}" type="slidenum">
              <a:rPr lang="en-US" smtClean="0"/>
              <a:t>15</a:t>
            </a:fld>
            <a:endParaRPr lang="en-US"/>
          </a:p>
        </p:txBody>
      </p:sp>
    </p:spTree>
    <p:extLst>
      <p:ext uri="{BB962C8B-B14F-4D97-AF65-F5344CB8AC3E}">
        <p14:creationId xmlns:p14="http://schemas.microsoft.com/office/powerpoint/2010/main" val="2412563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63942"/>
                </a:solidFill>
                <a:effectLst/>
                <a:latin typeface="Helvetica" panose="020B0604020202020204" pitchFamily="34" charset="0"/>
              </a:rPr>
              <a:t>There is a great need for SLPs to address these speech-related disorders—especially for those who are male, underrepresented, and/or bilingual. </a:t>
            </a:r>
            <a:r>
              <a:rPr lang="en-US" b="0" i="0" dirty="0">
                <a:solidFill>
                  <a:srgbClr val="333333"/>
                </a:solidFill>
                <a:effectLst/>
                <a:latin typeface="Tahoma" panose="020B0604030504040204" pitchFamily="34" charset="0"/>
              </a:rPr>
              <a:t>Employment of SLPs is projected to grow 29% through 2030, much faster than the average for all occupations.</a:t>
            </a:r>
          </a:p>
        </p:txBody>
      </p:sp>
      <p:sp>
        <p:nvSpPr>
          <p:cNvPr id="4" name="Slide Number Placeholder 3"/>
          <p:cNvSpPr>
            <a:spLocks noGrp="1"/>
          </p:cNvSpPr>
          <p:nvPr>
            <p:ph type="sldNum" sz="quarter" idx="5"/>
          </p:nvPr>
        </p:nvSpPr>
        <p:spPr/>
        <p:txBody>
          <a:bodyPr/>
          <a:lstStyle/>
          <a:p>
            <a:fld id="{D1B76249-CDB3-904D-8EA1-7B0032ED9B4A}" type="slidenum">
              <a:rPr lang="en-US" smtClean="0"/>
              <a:t>16</a:t>
            </a:fld>
            <a:endParaRPr lang="en-US"/>
          </a:p>
        </p:txBody>
      </p:sp>
    </p:spTree>
    <p:extLst>
      <p:ext uri="{BB962C8B-B14F-4D97-AF65-F5344CB8AC3E}">
        <p14:creationId xmlns:p14="http://schemas.microsoft.com/office/powerpoint/2010/main" val="1920920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6E6259"/>
                </a:solidFill>
                <a:effectLst/>
                <a:latin typeface="urw-geometric"/>
              </a:rPr>
              <a:t>A master’s degree (e.g., MA/MS) is required to work independently as a speech-language pathologist.</a:t>
            </a:r>
          </a:p>
          <a:p>
            <a:pPr algn="l">
              <a:buFont typeface="Arial" panose="020B0604020202020204" pitchFamily="34" charset="0"/>
              <a:buChar char="•"/>
            </a:pPr>
            <a:r>
              <a:rPr lang="en-US" b="0" i="0" dirty="0">
                <a:solidFill>
                  <a:srgbClr val="6E6259"/>
                </a:solidFill>
                <a:effectLst/>
                <a:latin typeface="urw-geometric"/>
              </a:rPr>
              <a:t> A master’s degree in speech-language pathology requires approximately 2 years of full-time study.</a:t>
            </a:r>
          </a:p>
          <a:p>
            <a:pPr algn="l">
              <a:buFont typeface="Arial" panose="020B0604020202020204" pitchFamily="34" charset="0"/>
              <a:buChar char="•"/>
            </a:pPr>
            <a:r>
              <a:rPr lang="en-US" b="0" i="0" dirty="0">
                <a:solidFill>
                  <a:srgbClr val="6E6259"/>
                </a:solidFill>
                <a:effectLst/>
                <a:latin typeface="urw-geometric"/>
              </a:rPr>
              <a:t> Degree requirements include both academic coursework and clinical practicum experiences.</a:t>
            </a:r>
          </a:p>
        </p:txBody>
      </p:sp>
      <p:sp>
        <p:nvSpPr>
          <p:cNvPr id="4" name="Slide Number Placeholder 3"/>
          <p:cNvSpPr>
            <a:spLocks noGrp="1"/>
          </p:cNvSpPr>
          <p:nvPr>
            <p:ph type="sldNum" sz="quarter" idx="5"/>
          </p:nvPr>
        </p:nvSpPr>
        <p:spPr/>
        <p:txBody>
          <a:bodyPr/>
          <a:lstStyle/>
          <a:p>
            <a:fld id="{D1B76249-CDB3-904D-8EA1-7B0032ED9B4A}" type="slidenum">
              <a:rPr lang="en-US" smtClean="0"/>
              <a:t>17</a:t>
            </a:fld>
            <a:endParaRPr lang="en-US"/>
          </a:p>
        </p:txBody>
      </p:sp>
    </p:spTree>
    <p:extLst>
      <p:ext uri="{BB962C8B-B14F-4D97-AF65-F5344CB8AC3E}">
        <p14:creationId xmlns:p14="http://schemas.microsoft.com/office/powerpoint/2010/main" val="816816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2E0F7-2957-1F03-5BB8-90B8092D54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504329-CC17-4F03-C501-7E7B4F1BF2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3BBBBC-96B8-70BC-F896-4FA20EFF0CE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Presenter: If you are an SLPA, please share why you chose audiology as your career. </a:t>
            </a:r>
            <a:br>
              <a:rPr lang="en-US" sz="1200" dirty="0"/>
            </a:br>
            <a:br>
              <a:rPr lang="en-US" sz="1200" dirty="0"/>
            </a:br>
            <a:r>
              <a:rPr lang="en-US" sz="1200" dirty="0"/>
              <a:t>If you aren’t an SLPA, read the description from the slide. </a:t>
            </a:r>
            <a:endParaRPr lang="en-US" dirty="0"/>
          </a:p>
          <a:p>
            <a:endParaRPr lang="en-US" dirty="0"/>
          </a:p>
        </p:txBody>
      </p:sp>
      <p:sp>
        <p:nvSpPr>
          <p:cNvPr id="4" name="Slide Number Placeholder 3">
            <a:extLst>
              <a:ext uri="{FF2B5EF4-FFF2-40B4-BE49-F238E27FC236}">
                <a16:creationId xmlns:a16="http://schemas.microsoft.com/office/drawing/2014/main" id="{2810730C-63DB-DBCE-9560-7D81AE9348D4}"/>
              </a:ext>
            </a:extLst>
          </p:cNvPr>
          <p:cNvSpPr>
            <a:spLocks noGrp="1"/>
          </p:cNvSpPr>
          <p:nvPr>
            <p:ph type="sldNum" sz="quarter" idx="5"/>
          </p:nvPr>
        </p:nvSpPr>
        <p:spPr/>
        <p:txBody>
          <a:bodyPr/>
          <a:lstStyle/>
          <a:p>
            <a:fld id="{D1B76249-CDB3-904D-8EA1-7B0032ED9B4A}" type="slidenum">
              <a:rPr lang="en-US" smtClean="0"/>
              <a:t>18</a:t>
            </a:fld>
            <a:endParaRPr lang="en-US"/>
          </a:p>
        </p:txBody>
      </p:sp>
    </p:spTree>
    <p:extLst>
      <p:ext uri="{BB962C8B-B14F-4D97-AF65-F5344CB8AC3E}">
        <p14:creationId xmlns:p14="http://schemas.microsoft.com/office/powerpoint/2010/main" val="1123964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A76C9-FB99-85FC-841C-6F0447B817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F67307-D326-C32F-8321-888ABDE70E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F4A2A9-0AEA-2A8B-7A94-6DC1166A372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SLPAs work in the schools and work with SLPs. </a:t>
            </a:r>
          </a:p>
        </p:txBody>
      </p:sp>
      <p:sp>
        <p:nvSpPr>
          <p:cNvPr id="4" name="Slide Number Placeholder 3">
            <a:extLst>
              <a:ext uri="{FF2B5EF4-FFF2-40B4-BE49-F238E27FC236}">
                <a16:creationId xmlns:a16="http://schemas.microsoft.com/office/drawing/2014/main" id="{270B8C8C-FFBD-5477-27D0-12A277D9E9D4}"/>
              </a:ext>
            </a:extLst>
          </p:cNvPr>
          <p:cNvSpPr>
            <a:spLocks noGrp="1"/>
          </p:cNvSpPr>
          <p:nvPr>
            <p:ph type="sldNum" sz="quarter" idx="5"/>
          </p:nvPr>
        </p:nvSpPr>
        <p:spPr/>
        <p:txBody>
          <a:bodyPr/>
          <a:lstStyle/>
          <a:p>
            <a:fld id="{D1B76249-CDB3-904D-8EA1-7B0032ED9B4A}" type="slidenum">
              <a:rPr lang="en-US" smtClean="0"/>
              <a:t>19</a:t>
            </a:fld>
            <a:endParaRPr lang="en-US"/>
          </a:p>
        </p:txBody>
      </p:sp>
    </p:spTree>
    <p:extLst>
      <p:ext uri="{BB962C8B-B14F-4D97-AF65-F5344CB8AC3E}">
        <p14:creationId xmlns:p14="http://schemas.microsoft.com/office/powerpoint/2010/main" val="155592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audience, “Which of these words stand out to you? Do you know someone who has experienced any of these disorders?”</a:t>
            </a:r>
          </a:p>
        </p:txBody>
      </p:sp>
      <p:sp>
        <p:nvSpPr>
          <p:cNvPr id="4" name="Slide Number Placeholder 3"/>
          <p:cNvSpPr>
            <a:spLocks noGrp="1"/>
          </p:cNvSpPr>
          <p:nvPr>
            <p:ph type="sldNum" sz="quarter" idx="5"/>
          </p:nvPr>
        </p:nvSpPr>
        <p:spPr/>
        <p:txBody>
          <a:bodyPr/>
          <a:lstStyle/>
          <a:p>
            <a:fld id="{D1B76249-CDB3-904D-8EA1-7B0032ED9B4A}" type="slidenum">
              <a:rPr lang="en-US" smtClean="0"/>
              <a:t>2</a:t>
            </a:fld>
            <a:endParaRPr lang="en-US"/>
          </a:p>
        </p:txBody>
      </p:sp>
    </p:spTree>
    <p:extLst>
      <p:ext uri="{BB962C8B-B14F-4D97-AF65-F5344CB8AC3E}">
        <p14:creationId xmlns:p14="http://schemas.microsoft.com/office/powerpoint/2010/main" val="3423793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63942"/>
                </a:solidFill>
                <a:effectLst/>
                <a:latin typeface="Helvetica" panose="020B0604020202020204" pitchFamily="34" charset="0"/>
              </a:rPr>
              <a:t>There is a great need for SLPAs, and it is a role that you can do while in school. </a:t>
            </a:r>
            <a:endParaRPr lang="en-US" b="0" i="0" dirty="0">
              <a:solidFill>
                <a:srgbClr val="333333"/>
              </a:solidFill>
              <a:effectLst/>
              <a:latin typeface="Tahoma" panose="020B0604030504040204" pitchFamily="34" charset="0"/>
            </a:endParaRPr>
          </a:p>
        </p:txBody>
      </p:sp>
      <p:sp>
        <p:nvSpPr>
          <p:cNvPr id="4" name="Slide Number Placeholder 3"/>
          <p:cNvSpPr>
            <a:spLocks noGrp="1"/>
          </p:cNvSpPr>
          <p:nvPr>
            <p:ph type="sldNum" sz="quarter" idx="5"/>
          </p:nvPr>
        </p:nvSpPr>
        <p:spPr/>
        <p:txBody>
          <a:bodyPr/>
          <a:lstStyle/>
          <a:p>
            <a:fld id="{D1B76249-CDB3-904D-8EA1-7B0032ED9B4A}" type="slidenum">
              <a:rPr lang="en-US" smtClean="0"/>
              <a:t>20</a:t>
            </a:fld>
            <a:endParaRPr lang="en-US"/>
          </a:p>
        </p:txBody>
      </p:sp>
    </p:spTree>
    <p:extLst>
      <p:ext uri="{BB962C8B-B14F-4D97-AF65-F5344CB8AC3E}">
        <p14:creationId xmlns:p14="http://schemas.microsoft.com/office/powerpoint/2010/main" val="1920920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F498D-98F8-53C9-92EC-3FF44BE5BE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397D13-E6D2-EF93-DE7E-46F904E336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7D311E-64E0-3DF4-BC06-FD4D5B4A31A5}"/>
              </a:ext>
            </a:extLst>
          </p:cNvPr>
          <p:cNvSpPr>
            <a:spLocks noGrp="1"/>
          </p:cNvSpPr>
          <p:nvPr>
            <p:ph type="body" idx="1"/>
          </p:nvPr>
        </p:nvSpPr>
        <p:spPr/>
        <p:txBody>
          <a:bodyPr/>
          <a:lstStyle/>
          <a:p>
            <a:r>
              <a:rPr lang="en-US" b="0" i="0" dirty="0">
                <a:solidFill>
                  <a:srgbClr val="6C757D"/>
                </a:solidFill>
                <a:effectLst/>
                <a:latin typeface="asha_urwg"/>
              </a:rPr>
              <a:t>Speech Language Pathology Assistant make $60,677 per year on average, or $29.17 per hour, in the United States. Speech Language Pathology Assistant on the lower end of that spectrum, the bottom 10% to be exact, make roughly $46,835 a year, while the top 10% makes $71,909. Location impacts how much a Speech Language Pathology Assistant can expect to make. Speech Language Pathology Assistant make the most in California and Florida</a:t>
            </a:r>
            <a:endParaRPr lang="en-US" b="0" i="0" dirty="0">
              <a:solidFill>
                <a:srgbClr val="6E6259"/>
              </a:solidFill>
              <a:effectLst/>
              <a:latin typeface="urw-geometric"/>
            </a:endParaRPr>
          </a:p>
          <a:p>
            <a:endParaRPr lang="en-US" dirty="0"/>
          </a:p>
        </p:txBody>
      </p:sp>
      <p:sp>
        <p:nvSpPr>
          <p:cNvPr id="4" name="Slide Number Placeholder 3">
            <a:extLst>
              <a:ext uri="{FF2B5EF4-FFF2-40B4-BE49-F238E27FC236}">
                <a16:creationId xmlns:a16="http://schemas.microsoft.com/office/drawing/2014/main" id="{D46D7047-6E81-8770-81CA-0DD6F594488A}"/>
              </a:ext>
            </a:extLst>
          </p:cNvPr>
          <p:cNvSpPr>
            <a:spLocks noGrp="1"/>
          </p:cNvSpPr>
          <p:nvPr>
            <p:ph type="sldNum" sz="quarter" idx="5"/>
          </p:nvPr>
        </p:nvSpPr>
        <p:spPr/>
        <p:txBody>
          <a:bodyPr/>
          <a:lstStyle/>
          <a:p>
            <a:fld id="{D1B76249-CDB3-904D-8EA1-7B0032ED9B4A}" type="slidenum">
              <a:rPr lang="en-US" smtClean="0"/>
              <a:t>21</a:t>
            </a:fld>
            <a:endParaRPr lang="en-US"/>
          </a:p>
        </p:txBody>
      </p:sp>
    </p:spTree>
    <p:extLst>
      <p:ext uri="{BB962C8B-B14F-4D97-AF65-F5344CB8AC3E}">
        <p14:creationId xmlns:p14="http://schemas.microsoft.com/office/powerpoint/2010/main" val="696016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D3A56-A6CA-FD21-44BB-581ED539E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954B4F-29D4-713B-2D8B-30CAC7DB46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2D1465-BD13-50C2-2D3A-2BEF84386FCC}"/>
              </a:ext>
            </a:extLst>
          </p:cNvPr>
          <p:cNvSpPr>
            <a:spLocks noGrp="1"/>
          </p:cNvSpPr>
          <p:nvPr>
            <p:ph type="body" idx="1"/>
          </p:nvPr>
        </p:nvSpPr>
        <p:spPr/>
        <p:txBody>
          <a:bodyPr/>
          <a:lstStyle/>
          <a:p>
            <a:pPr algn="l"/>
            <a:r>
              <a:rPr lang="en-US" b="0" i="0">
                <a:solidFill>
                  <a:srgbClr val="6E6259"/>
                </a:solidFill>
                <a:effectLst/>
                <a:latin typeface="urw-geometric"/>
              </a:rPr>
              <a:t>Mandatory requirements include:</a:t>
            </a:r>
          </a:p>
          <a:p>
            <a:pPr marL="171450" indent="-171450" algn="l">
              <a:buFont typeface="Arial" panose="020B0604020202020204" pitchFamily="34" charset="0"/>
              <a:buChar char="•"/>
            </a:pPr>
            <a:r>
              <a:rPr lang="en-US" b="0" i="0">
                <a:solidFill>
                  <a:srgbClr val="6E6259"/>
                </a:solidFill>
                <a:effectLst/>
                <a:latin typeface="urw-geometric"/>
              </a:rPr>
              <a:t>100 hours of clinical field work (also called "clinical practicum" or "on-the-job hours") as an SLPA student or SLPA under the supervision of an ASHA-certified speech-language pathologist. </a:t>
            </a:r>
          </a:p>
          <a:p>
            <a:pPr marL="171450" indent="-171450" algn="l">
              <a:buFont typeface="Arial" panose="020B0604020202020204" pitchFamily="34" charset="0"/>
              <a:buChar char="•"/>
            </a:pPr>
            <a:r>
              <a:rPr lang="en-US" b="0" i="0">
                <a:solidFill>
                  <a:srgbClr val="6E6259"/>
                </a:solidFill>
                <a:effectLst/>
                <a:latin typeface="urw-geometric"/>
              </a:rPr>
              <a:t>Complete a 1-hour course in ethics.</a:t>
            </a:r>
          </a:p>
          <a:p>
            <a:pPr marL="171450" indent="-171450" algn="l">
              <a:buFont typeface="Arial" panose="020B0604020202020204" pitchFamily="34" charset="0"/>
              <a:buChar char="•"/>
            </a:pPr>
            <a:r>
              <a:rPr lang="en-US" b="0" i="0">
                <a:solidFill>
                  <a:srgbClr val="6E6259"/>
                </a:solidFill>
                <a:effectLst/>
                <a:latin typeface="urw-geometric"/>
              </a:rPr>
              <a:t>Complete a 1-hour course in universal safety precautions.</a:t>
            </a:r>
          </a:p>
          <a:p>
            <a:pPr marL="171450" indent="-171450" algn="l">
              <a:buFont typeface="Arial" panose="020B0604020202020204" pitchFamily="34" charset="0"/>
              <a:buChar char="•"/>
            </a:pPr>
            <a:r>
              <a:rPr lang="en-US" b="0" i="0">
                <a:solidFill>
                  <a:srgbClr val="6E6259"/>
                </a:solidFill>
                <a:effectLst/>
                <a:latin typeface="urw-geometric"/>
              </a:rPr>
              <a:t>Complete a 1-hour course in patient confidentiality.</a:t>
            </a:r>
          </a:p>
          <a:p>
            <a:pPr marL="628650" lvl="1" indent="-171450" algn="l">
              <a:buFont typeface="Arial" panose="020B0604020202020204" pitchFamily="34" charset="0"/>
              <a:buChar char="•"/>
            </a:pPr>
            <a:r>
              <a:rPr lang="en-US" b="0" i="1">
                <a:solidFill>
                  <a:srgbClr val="6E6259"/>
                </a:solidFill>
                <a:effectLst/>
                <a:latin typeface="urw-geometric"/>
              </a:rPr>
              <a:t>Complete ASHA’s online SLPA education modules, if required in your pathway option.</a:t>
            </a:r>
          </a:p>
          <a:p>
            <a:pPr marL="171450" indent="-171450" algn="l">
              <a:buFont typeface="Arial" panose="020B0604020202020204" pitchFamily="34" charset="0"/>
              <a:buChar char="•"/>
            </a:pPr>
            <a:endParaRPr lang="en-US" b="0" i="0">
              <a:solidFill>
                <a:srgbClr val="6E6259"/>
              </a:solidFill>
              <a:effectLst/>
              <a:latin typeface="urw-geometric"/>
            </a:endParaRPr>
          </a:p>
        </p:txBody>
      </p:sp>
      <p:sp>
        <p:nvSpPr>
          <p:cNvPr id="4" name="Slide Number Placeholder 3">
            <a:extLst>
              <a:ext uri="{FF2B5EF4-FFF2-40B4-BE49-F238E27FC236}">
                <a16:creationId xmlns:a16="http://schemas.microsoft.com/office/drawing/2014/main" id="{2AF75F56-9A8E-AD98-2A40-14B338A3AEA3}"/>
              </a:ext>
            </a:extLst>
          </p:cNvPr>
          <p:cNvSpPr>
            <a:spLocks noGrp="1"/>
          </p:cNvSpPr>
          <p:nvPr>
            <p:ph type="sldNum" sz="quarter" idx="5"/>
          </p:nvPr>
        </p:nvSpPr>
        <p:spPr/>
        <p:txBody>
          <a:bodyPr/>
          <a:lstStyle/>
          <a:p>
            <a:fld id="{D1B76249-CDB3-904D-8EA1-7B0032ED9B4A}" type="slidenum">
              <a:rPr lang="en-US" smtClean="0"/>
              <a:t>22</a:t>
            </a:fld>
            <a:endParaRPr lang="en-US"/>
          </a:p>
        </p:txBody>
      </p:sp>
    </p:spTree>
    <p:extLst>
      <p:ext uri="{BB962C8B-B14F-4D97-AF65-F5344CB8AC3E}">
        <p14:creationId xmlns:p14="http://schemas.microsoft.com/office/powerpoint/2010/main" val="3376470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Presenter: If you are a speech, language, and hearing scientist, please share why you chose speech, language, hearing science as your career.</a:t>
            </a:r>
          </a:p>
          <a:p>
            <a:pPr marL="342900" indent="-342900">
              <a:buFont typeface="Arial" panose="020B0604020202020204" pitchFamily="34" charset="0"/>
              <a:buChar char="•"/>
            </a:pPr>
            <a:r>
              <a:rPr lang="en-US" sz="1200" dirty="0"/>
              <a:t>What you’ll do</a:t>
            </a:r>
            <a:endParaRPr lang="en-US" dirty="0"/>
          </a:p>
          <a:p>
            <a:pPr marL="342900" indent="-342900">
              <a:buFont typeface="Arial" panose="020B0604020202020204" pitchFamily="34" charset="0"/>
              <a:buChar char="•"/>
            </a:pPr>
            <a:r>
              <a:rPr lang="en-US" sz="1200" dirty="0"/>
              <a:t>What you’ll earn</a:t>
            </a:r>
          </a:p>
          <a:p>
            <a:pPr marL="342900" indent="-342900">
              <a:buFont typeface="Arial" panose="020B0604020202020204" pitchFamily="34" charset="0"/>
              <a:buChar char="•"/>
            </a:pPr>
            <a:r>
              <a:rPr lang="en-US" sz="1200" dirty="0"/>
              <a:t>Who you’ll work with</a:t>
            </a:r>
          </a:p>
          <a:p>
            <a:pPr marL="342900" indent="-342900">
              <a:buFont typeface="Arial" panose="020B0604020202020204" pitchFamily="34" charset="0"/>
              <a:buChar char="•"/>
            </a:pPr>
            <a:r>
              <a:rPr lang="en-US" sz="1200" dirty="0"/>
              <a:t>Where you might work</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 speech, language, and hearing scientist, you will conduct the research that clinicians use to guide their work. You might investigate the biological, physical, and psychological processes of communication. Or you might explore the impact of psychological, social, and other factors on communication disorders. Your work could lead to new methods for diagnosing and treating individuals with speech, language, and hearing problems.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lang="en-US" sz="1200" dirty="0"/>
            </a:br>
            <a:r>
              <a:rPr lang="en-US" sz="1200" dirty="0"/>
              <a:t>If you aren’t, please read the description from the slide. </a:t>
            </a:r>
            <a:endParaRPr lang="en-US" dirty="0"/>
          </a:p>
        </p:txBody>
      </p:sp>
      <p:sp>
        <p:nvSpPr>
          <p:cNvPr id="4" name="Slide Number Placeholder 3"/>
          <p:cNvSpPr>
            <a:spLocks noGrp="1"/>
          </p:cNvSpPr>
          <p:nvPr>
            <p:ph type="sldNum" sz="quarter" idx="5"/>
          </p:nvPr>
        </p:nvSpPr>
        <p:spPr/>
        <p:txBody>
          <a:bodyPr/>
          <a:lstStyle/>
          <a:p>
            <a:fld id="{D1B76249-CDB3-904D-8EA1-7B0032ED9B4A}" type="slidenum">
              <a:rPr lang="en-US" smtClean="0"/>
              <a:t>23</a:t>
            </a:fld>
            <a:endParaRPr lang="en-US"/>
          </a:p>
        </p:txBody>
      </p:sp>
    </p:spTree>
    <p:extLst>
      <p:ext uri="{BB962C8B-B14F-4D97-AF65-F5344CB8AC3E}">
        <p14:creationId xmlns:p14="http://schemas.microsoft.com/office/powerpoint/2010/main" val="571017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a speech, language, and hearing scientist, you may train the next generate of CSD professionals, conduct research that could make an impact on the professions, or provide consulting services to universities, hospitals, government health agencies, or industries.</a:t>
            </a:r>
          </a:p>
        </p:txBody>
      </p:sp>
      <p:sp>
        <p:nvSpPr>
          <p:cNvPr id="4" name="Slide Number Placeholder 3"/>
          <p:cNvSpPr>
            <a:spLocks noGrp="1"/>
          </p:cNvSpPr>
          <p:nvPr>
            <p:ph type="sldNum" sz="quarter" idx="5"/>
          </p:nvPr>
        </p:nvSpPr>
        <p:spPr/>
        <p:txBody>
          <a:bodyPr/>
          <a:lstStyle/>
          <a:p>
            <a:fld id="{D1B76249-CDB3-904D-8EA1-7B0032ED9B4A}" type="slidenum">
              <a:rPr lang="en-US" smtClean="0"/>
              <a:t>24</a:t>
            </a:fld>
            <a:endParaRPr lang="en-US"/>
          </a:p>
        </p:txBody>
      </p:sp>
    </p:spTree>
    <p:extLst>
      <p:ext uri="{BB962C8B-B14F-4D97-AF65-F5344CB8AC3E}">
        <p14:creationId xmlns:p14="http://schemas.microsoft.com/office/powerpoint/2010/main" val="8993275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lots of career options out there, so when make your choice it is important to know about the salary and job security of each field you are considering. </a:t>
            </a:r>
          </a:p>
        </p:txBody>
      </p:sp>
      <p:sp>
        <p:nvSpPr>
          <p:cNvPr id="4" name="Slide Number Placeholder 3"/>
          <p:cNvSpPr>
            <a:spLocks noGrp="1"/>
          </p:cNvSpPr>
          <p:nvPr>
            <p:ph type="sldNum" sz="quarter" idx="5"/>
          </p:nvPr>
        </p:nvSpPr>
        <p:spPr/>
        <p:txBody>
          <a:bodyPr/>
          <a:lstStyle/>
          <a:p>
            <a:fld id="{D1B76249-CDB3-904D-8EA1-7B0032ED9B4A}" type="slidenum">
              <a:rPr lang="en-US" smtClean="0"/>
              <a:t>25</a:t>
            </a:fld>
            <a:endParaRPr lang="en-US"/>
          </a:p>
        </p:txBody>
      </p:sp>
    </p:spTree>
    <p:extLst>
      <p:ext uri="{BB962C8B-B14F-4D97-AF65-F5344CB8AC3E}">
        <p14:creationId xmlns:p14="http://schemas.microsoft.com/office/powerpoint/2010/main" val="7086270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Audiology and speech-language pathology roles offer a good salary and there are opportunities to specialize in different areas opening additional earning opportunities. </a:t>
            </a:r>
          </a:p>
        </p:txBody>
      </p:sp>
      <p:sp>
        <p:nvSpPr>
          <p:cNvPr id="4" name="Slide Number Placeholder 3"/>
          <p:cNvSpPr>
            <a:spLocks noGrp="1"/>
          </p:cNvSpPr>
          <p:nvPr>
            <p:ph type="sldNum" sz="quarter" idx="5"/>
          </p:nvPr>
        </p:nvSpPr>
        <p:spPr/>
        <p:txBody>
          <a:bodyPr/>
          <a:lstStyle/>
          <a:p>
            <a:fld id="{D1B76249-CDB3-904D-8EA1-7B0032ED9B4A}" type="slidenum">
              <a:rPr lang="en-US" smtClean="0"/>
              <a:t>26</a:t>
            </a:fld>
            <a:endParaRPr lang="en-US"/>
          </a:p>
        </p:txBody>
      </p:sp>
    </p:spTree>
    <p:extLst>
      <p:ext uri="{BB962C8B-B14F-4D97-AF65-F5344CB8AC3E}">
        <p14:creationId xmlns:p14="http://schemas.microsoft.com/office/powerpoint/2010/main" val="1142958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Audiology and speech-language pathology careers are highly ranked. </a:t>
            </a:r>
          </a:p>
        </p:txBody>
      </p:sp>
      <p:sp>
        <p:nvSpPr>
          <p:cNvPr id="4" name="Slide Number Placeholder 3"/>
          <p:cNvSpPr>
            <a:spLocks noGrp="1"/>
          </p:cNvSpPr>
          <p:nvPr>
            <p:ph type="sldNum" sz="quarter" idx="5"/>
          </p:nvPr>
        </p:nvSpPr>
        <p:spPr/>
        <p:txBody>
          <a:bodyPr/>
          <a:lstStyle/>
          <a:p>
            <a:fld id="{D1B76249-CDB3-904D-8EA1-7B0032ED9B4A}" type="slidenum">
              <a:rPr lang="en-US" smtClean="0"/>
              <a:t>27</a:t>
            </a:fld>
            <a:endParaRPr lang="en-US"/>
          </a:p>
        </p:txBody>
      </p:sp>
    </p:spTree>
    <p:extLst>
      <p:ext uri="{BB962C8B-B14F-4D97-AF65-F5344CB8AC3E}">
        <p14:creationId xmlns:p14="http://schemas.microsoft.com/office/powerpoint/2010/main" val="36773533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ASHA wants to increase diversity to create a more engaged and empowered membership, improve outcomes and lessen healthcare and educational disparities and an organization that is better able to serve an increasingly diverse constituent base. </a:t>
            </a:r>
          </a:p>
          <a:p>
            <a:endParaRPr lang="en-US" b="0"/>
          </a:p>
          <a:p>
            <a:r>
              <a:rPr lang="en-US" b="0"/>
              <a:t>In addition, a diverse and inclusive membership cannot exist with the current gender imbalance.  Male clinicians are needed i</a:t>
            </a:r>
            <a:r>
              <a:rPr lang="en-US"/>
              <a:t>n the schools and in the healthcare environment. Increased numbers of male professionals provide more male role models for future generations of men to seek careers in the discipline and will add to the sustainability of the professions.</a:t>
            </a:r>
          </a:p>
        </p:txBody>
      </p:sp>
      <p:sp>
        <p:nvSpPr>
          <p:cNvPr id="4" name="Slide Number Placeholder 3"/>
          <p:cNvSpPr>
            <a:spLocks noGrp="1"/>
          </p:cNvSpPr>
          <p:nvPr>
            <p:ph type="sldNum" sz="quarter" idx="5"/>
          </p:nvPr>
        </p:nvSpPr>
        <p:spPr/>
        <p:txBody>
          <a:bodyPr/>
          <a:lstStyle/>
          <a:p>
            <a:fld id="{D1B76249-CDB3-904D-8EA1-7B0032ED9B4A}" type="slidenum">
              <a:rPr lang="en-US" smtClean="0"/>
              <a:t>28</a:t>
            </a:fld>
            <a:endParaRPr lang="en-US"/>
          </a:p>
        </p:txBody>
      </p:sp>
    </p:spTree>
    <p:extLst>
      <p:ext uri="{BB962C8B-B14F-4D97-AF65-F5344CB8AC3E}">
        <p14:creationId xmlns:p14="http://schemas.microsoft.com/office/powerpoint/2010/main" val="30342799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lumMod val="75000"/>
                  </a:schemeClr>
                </a:solidFill>
                <a:effectLst/>
                <a:ea typeface="Times New Roman" panose="02020603050405020304" pitchFamily="18" charset="0"/>
              </a:rPr>
              <a:t>If you speak one of the languages listed above, it’s a great chance there is a job waiting for you.</a:t>
            </a:r>
          </a:p>
          <a:p>
            <a:r>
              <a:rPr lang="en-US" sz="1200" dirty="0">
                <a:solidFill>
                  <a:schemeClr val="tx1">
                    <a:lumMod val="75000"/>
                  </a:schemeClr>
                </a:solidFill>
                <a:effectLst/>
                <a:ea typeface="Times New Roman" panose="02020603050405020304" pitchFamily="18" charset="0"/>
              </a:rPr>
              <a:t>With the changing U.S. demographics, there is a great need for clinicians who speak another language other than English. More than 50 languages other than English are commonly used in daily encounters between patients and health care providers in the United States.</a:t>
            </a:r>
          </a:p>
        </p:txBody>
      </p:sp>
      <p:sp>
        <p:nvSpPr>
          <p:cNvPr id="4" name="Slide Number Placeholder 3"/>
          <p:cNvSpPr>
            <a:spLocks noGrp="1"/>
          </p:cNvSpPr>
          <p:nvPr>
            <p:ph type="sldNum" sz="quarter" idx="5"/>
          </p:nvPr>
        </p:nvSpPr>
        <p:spPr/>
        <p:txBody>
          <a:bodyPr/>
          <a:lstStyle/>
          <a:p>
            <a:fld id="{D1B76249-CDB3-904D-8EA1-7B0032ED9B4A}" type="slidenum">
              <a:rPr lang="en-US" smtClean="0"/>
              <a:t>29</a:t>
            </a:fld>
            <a:endParaRPr lang="en-US"/>
          </a:p>
        </p:txBody>
      </p:sp>
    </p:spTree>
    <p:extLst>
      <p:ext uri="{BB962C8B-B14F-4D97-AF65-F5344CB8AC3E}">
        <p14:creationId xmlns:p14="http://schemas.microsoft.com/office/powerpoint/2010/main" val="3228795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 rewarding career with endless </a:t>
            </a:r>
            <a:r>
              <a:rPr lang="en-US" sz="1200" strike="noStrike" dirty="0">
                <a:solidFill>
                  <a:srgbClr val="FF0000"/>
                </a:solidFill>
                <a:highlight>
                  <a:srgbClr val="FFFF00"/>
                </a:highlight>
              </a:rPr>
              <a:t>opportunities. Working </a:t>
            </a:r>
            <a:r>
              <a:rPr lang="en-US" sz="1200" dirty="0"/>
              <a:t>with people across the lifespan—in schools, colleges and universities, health care, private practice, corporations, and industry; in cities and rural areas. Working in a career that is highly ranked, pays well, and offers opportunities around the world. If all of this sounds good to you, think about a career in CSD.</a:t>
            </a:r>
          </a:p>
          <a:p>
            <a:endParaRPr lang="en-US" dirty="0"/>
          </a:p>
          <a:p>
            <a:endParaRPr lang="en-US" dirty="0"/>
          </a:p>
        </p:txBody>
      </p:sp>
      <p:sp>
        <p:nvSpPr>
          <p:cNvPr id="4" name="Slide Number Placeholder 3"/>
          <p:cNvSpPr>
            <a:spLocks noGrp="1"/>
          </p:cNvSpPr>
          <p:nvPr>
            <p:ph type="sldNum" sz="quarter" idx="5"/>
          </p:nvPr>
        </p:nvSpPr>
        <p:spPr/>
        <p:txBody>
          <a:bodyPr/>
          <a:lstStyle/>
          <a:p>
            <a:fld id="{D1B76249-CDB3-904D-8EA1-7B0032ED9B4A}" type="slidenum">
              <a:rPr lang="en-US" smtClean="0"/>
              <a:t>3</a:t>
            </a:fld>
            <a:endParaRPr lang="en-US"/>
          </a:p>
        </p:txBody>
      </p:sp>
    </p:spTree>
    <p:extLst>
      <p:ext uri="{BB962C8B-B14F-4D97-AF65-F5344CB8AC3E}">
        <p14:creationId xmlns:p14="http://schemas.microsoft.com/office/powerpoint/2010/main" val="40557809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ffectLst/>
              </a:rPr>
              <a:t>If you are a high school student interested in a career in communication sciences and disorders (CSD), it’s never too early to start your journey by taking classes, gaining experience, and exploring undergraduate and graduate programs.</a:t>
            </a:r>
          </a:p>
          <a:p>
            <a:br>
              <a:rPr lang="en-US">
                <a:effectLst/>
              </a:rPr>
            </a:br>
            <a:endParaRPr lang="en-US"/>
          </a:p>
        </p:txBody>
      </p:sp>
      <p:sp>
        <p:nvSpPr>
          <p:cNvPr id="4" name="Slide Number Placeholder 3"/>
          <p:cNvSpPr>
            <a:spLocks noGrp="1"/>
          </p:cNvSpPr>
          <p:nvPr>
            <p:ph type="sldNum" sz="quarter" idx="5"/>
          </p:nvPr>
        </p:nvSpPr>
        <p:spPr/>
        <p:txBody>
          <a:bodyPr/>
          <a:lstStyle/>
          <a:p>
            <a:fld id="{D1B76249-CDB3-904D-8EA1-7B0032ED9B4A}" type="slidenum">
              <a:rPr lang="en-US" smtClean="0"/>
              <a:t>30</a:t>
            </a:fld>
            <a:endParaRPr lang="en-US"/>
          </a:p>
        </p:txBody>
      </p:sp>
    </p:spTree>
    <p:extLst>
      <p:ext uri="{BB962C8B-B14F-4D97-AF65-F5344CB8AC3E}">
        <p14:creationId xmlns:p14="http://schemas.microsoft.com/office/powerpoint/2010/main" val="9705715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ASHA has created a database of programs that offer communication sciences and disorders programs, called </a:t>
            </a:r>
            <a:r>
              <a:rPr lang="en-US" sz="1200" dirty="0" err="1"/>
              <a:t>EdFind</a:t>
            </a:r>
            <a:r>
              <a:rPr lang="en-US" sz="1200" dirty="0"/>
              <a:t>. Check it out to find information about each program's length, class size, average accepted GPA, and more. </a:t>
            </a:r>
            <a:endParaRPr lang="en-US" dirty="0"/>
          </a:p>
          <a:p>
            <a:endParaRPr lang="en-US" dirty="0"/>
          </a:p>
        </p:txBody>
      </p:sp>
      <p:sp>
        <p:nvSpPr>
          <p:cNvPr id="4" name="Slide Number Placeholder 3"/>
          <p:cNvSpPr>
            <a:spLocks noGrp="1"/>
          </p:cNvSpPr>
          <p:nvPr>
            <p:ph type="sldNum" sz="quarter" idx="5"/>
          </p:nvPr>
        </p:nvSpPr>
        <p:spPr/>
        <p:txBody>
          <a:bodyPr/>
          <a:lstStyle/>
          <a:p>
            <a:fld id="{D1B76249-CDB3-904D-8EA1-7B0032ED9B4A}" type="slidenum">
              <a:rPr lang="en-US" smtClean="0"/>
              <a:t>31</a:t>
            </a:fld>
            <a:endParaRPr lang="en-US"/>
          </a:p>
        </p:txBody>
      </p:sp>
    </p:spTree>
    <p:extLst>
      <p:ext uri="{BB962C8B-B14F-4D97-AF65-F5344CB8AC3E}">
        <p14:creationId xmlns:p14="http://schemas.microsoft.com/office/powerpoint/2010/main" val="31913630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There are a number of scholarships and grants available to students pursing degrees in communication sciences and disorders. The National Student Speech Language and Hearing Association, also called NSSLHA, offers scholarships, resources, and more for students. </a:t>
            </a:r>
            <a:endParaRPr lang="en-US" dirty="0"/>
          </a:p>
          <a:p>
            <a:endParaRPr lang="en-US" dirty="0"/>
          </a:p>
        </p:txBody>
      </p:sp>
      <p:sp>
        <p:nvSpPr>
          <p:cNvPr id="4" name="Slide Number Placeholder 3"/>
          <p:cNvSpPr>
            <a:spLocks noGrp="1"/>
          </p:cNvSpPr>
          <p:nvPr>
            <p:ph type="sldNum" sz="quarter" idx="5"/>
          </p:nvPr>
        </p:nvSpPr>
        <p:spPr/>
        <p:txBody>
          <a:bodyPr/>
          <a:lstStyle/>
          <a:p>
            <a:fld id="{D1B76249-CDB3-904D-8EA1-7B0032ED9B4A}" type="slidenum">
              <a:rPr lang="en-US" smtClean="0"/>
              <a:t>32</a:t>
            </a:fld>
            <a:endParaRPr lang="en-US"/>
          </a:p>
        </p:txBody>
      </p:sp>
    </p:spTree>
    <p:extLst>
      <p:ext uri="{BB962C8B-B14F-4D97-AF65-F5344CB8AC3E}">
        <p14:creationId xmlns:p14="http://schemas.microsoft.com/office/powerpoint/2010/main" val="2334184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you’ve learned what CSD is, what should you do next?</a:t>
            </a:r>
          </a:p>
        </p:txBody>
      </p:sp>
      <p:sp>
        <p:nvSpPr>
          <p:cNvPr id="4" name="Slide Number Placeholder 3"/>
          <p:cNvSpPr>
            <a:spLocks noGrp="1"/>
          </p:cNvSpPr>
          <p:nvPr>
            <p:ph type="sldNum" sz="quarter" idx="5"/>
          </p:nvPr>
        </p:nvSpPr>
        <p:spPr/>
        <p:txBody>
          <a:bodyPr/>
          <a:lstStyle/>
          <a:p>
            <a:fld id="{D1B76249-CDB3-904D-8EA1-7B0032ED9B4A}" type="slidenum">
              <a:rPr lang="en-US" smtClean="0"/>
              <a:t>33</a:t>
            </a:fld>
            <a:endParaRPr lang="en-US"/>
          </a:p>
        </p:txBody>
      </p:sp>
    </p:spTree>
    <p:extLst>
      <p:ext uri="{BB962C8B-B14F-4D97-AF65-F5344CB8AC3E}">
        <p14:creationId xmlns:p14="http://schemas.microsoft.com/office/powerpoint/2010/main" val="8261750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B76249-CDB3-904D-8EA1-7B0032ED9B4A}" type="slidenum">
              <a:rPr lang="en-US" smtClean="0"/>
              <a:t>34</a:t>
            </a:fld>
            <a:endParaRPr lang="en-US"/>
          </a:p>
        </p:txBody>
      </p:sp>
    </p:spTree>
    <p:extLst>
      <p:ext uri="{BB962C8B-B14F-4D97-AF65-F5344CB8AC3E}">
        <p14:creationId xmlns:p14="http://schemas.microsoft.com/office/powerpoint/2010/main" val="32424950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Presenter: Please add your contact information</a:t>
            </a:r>
          </a:p>
          <a:p>
            <a:endParaRPr lang="en-US"/>
          </a:p>
        </p:txBody>
      </p:sp>
      <p:sp>
        <p:nvSpPr>
          <p:cNvPr id="4" name="Slide Number Placeholder 3"/>
          <p:cNvSpPr>
            <a:spLocks noGrp="1"/>
          </p:cNvSpPr>
          <p:nvPr>
            <p:ph type="sldNum" sz="quarter" idx="5"/>
          </p:nvPr>
        </p:nvSpPr>
        <p:spPr/>
        <p:txBody>
          <a:bodyPr/>
          <a:lstStyle/>
          <a:p>
            <a:fld id="{D1B76249-CDB3-904D-8EA1-7B0032ED9B4A}" type="slidenum">
              <a:rPr lang="en-US" smtClean="0"/>
              <a:t>35</a:t>
            </a:fld>
            <a:endParaRPr lang="en-US"/>
          </a:p>
        </p:txBody>
      </p:sp>
    </p:spTree>
    <p:extLst>
      <p:ext uri="{BB962C8B-B14F-4D97-AF65-F5344CB8AC3E}">
        <p14:creationId xmlns:p14="http://schemas.microsoft.com/office/powerpoint/2010/main" val="146876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careers offer so many benefits and opportunities. Not only does CSD offer many areas of employment, but these careers also help serve the needs of your community and improve quality of life.</a:t>
            </a:r>
          </a:p>
          <a:p>
            <a:endParaRPr lang="en-US" dirty="0"/>
          </a:p>
        </p:txBody>
      </p:sp>
      <p:sp>
        <p:nvSpPr>
          <p:cNvPr id="4" name="Slide Number Placeholder 3"/>
          <p:cNvSpPr>
            <a:spLocks noGrp="1"/>
          </p:cNvSpPr>
          <p:nvPr>
            <p:ph type="sldNum" sz="quarter" idx="5"/>
          </p:nvPr>
        </p:nvSpPr>
        <p:spPr/>
        <p:txBody>
          <a:bodyPr/>
          <a:lstStyle/>
          <a:p>
            <a:fld id="{D1B76249-CDB3-904D-8EA1-7B0032ED9B4A}" type="slidenum">
              <a:rPr lang="en-US" smtClean="0"/>
              <a:t>4</a:t>
            </a:fld>
            <a:endParaRPr lang="en-US"/>
          </a:p>
        </p:txBody>
      </p:sp>
    </p:spTree>
    <p:extLst>
      <p:ext uri="{BB962C8B-B14F-4D97-AF65-F5344CB8AC3E}">
        <p14:creationId xmlns:p14="http://schemas.microsoft.com/office/powerpoint/2010/main" val="2279895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Presenter: </a:t>
            </a:r>
          </a:p>
          <a:p>
            <a:pPr marL="0" indent="0">
              <a:buNone/>
            </a:pPr>
            <a:endParaRPr lang="en-US" sz="1200" dirty="0"/>
          </a:p>
          <a:p>
            <a:pPr marL="0" indent="0">
              <a:buNone/>
            </a:pPr>
            <a:r>
              <a:rPr lang="en-US" sz="1200" dirty="0"/>
              <a:t>Write a brief statement of why you decided to become an Aud or SLP. </a:t>
            </a:r>
            <a:br>
              <a:rPr lang="en-US" sz="1200" dirty="0"/>
            </a:br>
            <a:br>
              <a:rPr lang="en-US" sz="1200" dirty="0"/>
            </a:br>
            <a:r>
              <a:rPr lang="en-US" sz="1200" dirty="0"/>
              <a:t>Did someone inspire you? </a:t>
            </a:r>
            <a:br>
              <a:rPr lang="en-US" sz="1200" dirty="0"/>
            </a:br>
            <a:r>
              <a:rPr lang="en-US" sz="1200" dirty="0"/>
              <a:t>Are there groups of people you want to help? </a:t>
            </a:r>
            <a:br>
              <a:rPr lang="en-US" sz="1200" dirty="0"/>
            </a:br>
            <a:endParaRPr lang="en-US" sz="1200" dirty="0"/>
          </a:p>
          <a:p>
            <a:pPr marL="0" indent="0">
              <a:buNone/>
            </a:pPr>
            <a:r>
              <a:rPr lang="en-US" sz="1200" dirty="0"/>
              <a:t>Out loud, expand on this story.</a:t>
            </a:r>
          </a:p>
          <a:p>
            <a:endParaRPr lang="en-US" dirty="0"/>
          </a:p>
        </p:txBody>
      </p:sp>
      <p:sp>
        <p:nvSpPr>
          <p:cNvPr id="4" name="Slide Number Placeholder 3"/>
          <p:cNvSpPr>
            <a:spLocks noGrp="1"/>
          </p:cNvSpPr>
          <p:nvPr>
            <p:ph type="sldNum" sz="quarter" idx="5"/>
          </p:nvPr>
        </p:nvSpPr>
        <p:spPr/>
        <p:txBody>
          <a:bodyPr/>
          <a:lstStyle/>
          <a:p>
            <a:fld id="{D1B76249-CDB3-904D-8EA1-7B0032ED9B4A}" type="slidenum">
              <a:rPr lang="en-US" smtClean="0"/>
              <a:t>5</a:t>
            </a:fld>
            <a:endParaRPr lang="en-US"/>
          </a:p>
        </p:txBody>
      </p:sp>
    </p:spTree>
    <p:extLst>
      <p:ext uri="{BB962C8B-B14F-4D97-AF65-F5344CB8AC3E}">
        <p14:creationId xmlns:p14="http://schemas.microsoft.com/office/powerpoint/2010/main" val="224196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Presenter: Please discuss </a:t>
            </a:r>
            <a:r>
              <a:rPr lang="en-US"/>
              <a:t>the population that you work with or have worked with and your favorite part about working with that population.</a:t>
            </a:r>
          </a:p>
        </p:txBody>
      </p:sp>
      <p:sp>
        <p:nvSpPr>
          <p:cNvPr id="4" name="Slide Number Placeholder 3"/>
          <p:cNvSpPr>
            <a:spLocks noGrp="1"/>
          </p:cNvSpPr>
          <p:nvPr>
            <p:ph type="sldNum" sz="quarter" idx="5"/>
          </p:nvPr>
        </p:nvSpPr>
        <p:spPr/>
        <p:txBody>
          <a:bodyPr/>
          <a:lstStyle/>
          <a:p>
            <a:fld id="{D1B76249-CDB3-904D-8EA1-7B0032ED9B4A}" type="slidenum">
              <a:rPr lang="en-US" smtClean="0"/>
              <a:t>6</a:t>
            </a:fld>
            <a:endParaRPr lang="en-US"/>
          </a:p>
        </p:txBody>
      </p:sp>
    </p:spTree>
    <p:extLst>
      <p:ext uri="{BB962C8B-B14F-4D97-AF65-F5344CB8AC3E}">
        <p14:creationId xmlns:p14="http://schemas.microsoft.com/office/powerpoint/2010/main" val="216731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Please discuss your current work setting or other settings that you worked in – a day in your life</a:t>
            </a:r>
            <a:br>
              <a:rPr lang="en-US" dirty="0"/>
            </a:br>
            <a:endParaRPr lang="en-US" dirty="0"/>
          </a:p>
          <a:p>
            <a:r>
              <a:rPr lang="en-US" dirty="0"/>
              <a:t>Presenter: Please discuss some of your cases/clients and how you helped someone to improve their communication.</a:t>
            </a:r>
          </a:p>
          <a:p>
            <a:r>
              <a:rPr lang="en-US" dirty="0"/>
              <a:t>Many geographic areas have positions that offer flexibility to work with people of any age and in various settings—from universities and research labs to corporations to rural and urban settings.</a:t>
            </a:r>
          </a:p>
          <a:p>
            <a:endParaRPr lang="en-US" dirty="0"/>
          </a:p>
        </p:txBody>
      </p:sp>
      <p:sp>
        <p:nvSpPr>
          <p:cNvPr id="4" name="Slide Number Placeholder 3"/>
          <p:cNvSpPr>
            <a:spLocks noGrp="1"/>
          </p:cNvSpPr>
          <p:nvPr>
            <p:ph type="sldNum" sz="quarter" idx="5"/>
          </p:nvPr>
        </p:nvSpPr>
        <p:spPr/>
        <p:txBody>
          <a:bodyPr/>
          <a:lstStyle/>
          <a:p>
            <a:fld id="{D1B76249-CDB3-904D-8EA1-7B0032ED9B4A}" type="slidenum">
              <a:rPr lang="en-US" smtClean="0"/>
              <a:t>7</a:t>
            </a:fld>
            <a:endParaRPr lang="en-US"/>
          </a:p>
        </p:txBody>
      </p:sp>
    </p:spTree>
    <p:extLst>
      <p:ext uri="{BB962C8B-B14F-4D97-AF65-F5344CB8AC3E}">
        <p14:creationId xmlns:p14="http://schemas.microsoft.com/office/powerpoint/2010/main" val="1069484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Presenter: If you are an audiologist, please share why you chose audiology as your career. </a:t>
            </a:r>
            <a:br>
              <a:rPr lang="en-US" sz="1200" dirty="0"/>
            </a:br>
            <a:br>
              <a:rPr lang="en-US" sz="1200" dirty="0"/>
            </a:br>
            <a:r>
              <a:rPr lang="en-US" sz="1200" dirty="0"/>
              <a:t>If you aren’t an audiologist, read the description from the slide. </a:t>
            </a:r>
            <a:endParaRPr lang="en-US" dirty="0"/>
          </a:p>
        </p:txBody>
      </p:sp>
      <p:sp>
        <p:nvSpPr>
          <p:cNvPr id="4" name="Slide Number Placeholder 3"/>
          <p:cNvSpPr>
            <a:spLocks noGrp="1"/>
          </p:cNvSpPr>
          <p:nvPr>
            <p:ph type="sldNum" sz="quarter" idx="5"/>
          </p:nvPr>
        </p:nvSpPr>
        <p:spPr/>
        <p:txBody>
          <a:bodyPr/>
          <a:lstStyle/>
          <a:p>
            <a:fld id="{D1B76249-CDB3-904D-8EA1-7B0032ED9B4A}" type="slidenum">
              <a:rPr lang="en-US" smtClean="0"/>
              <a:t>8</a:t>
            </a:fld>
            <a:endParaRPr lang="en-US"/>
          </a:p>
        </p:txBody>
      </p:sp>
    </p:spTree>
    <p:extLst>
      <p:ext uri="{BB962C8B-B14F-4D97-AF65-F5344CB8AC3E}">
        <p14:creationId xmlns:p14="http://schemas.microsoft.com/office/powerpoint/2010/main" val="443558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so many opportunities to explore as an audiologist.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Think about what interests you: Do you want to work in a health care setting, or be a business owner, or maybe a teacher? If you said yes to any one of those, you can be all those things as an audiologist. </a:t>
            </a:r>
          </a:p>
          <a:p>
            <a:endParaRPr lang="en-US" dirty="0"/>
          </a:p>
        </p:txBody>
      </p:sp>
      <p:sp>
        <p:nvSpPr>
          <p:cNvPr id="4" name="Slide Number Placeholder 3"/>
          <p:cNvSpPr>
            <a:spLocks noGrp="1"/>
          </p:cNvSpPr>
          <p:nvPr>
            <p:ph type="sldNum" sz="quarter" idx="5"/>
          </p:nvPr>
        </p:nvSpPr>
        <p:spPr/>
        <p:txBody>
          <a:bodyPr/>
          <a:lstStyle/>
          <a:p>
            <a:fld id="{D1B76249-CDB3-904D-8EA1-7B0032ED9B4A}" type="slidenum">
              <a:rPr lang="en-US" smtClean="0"/>
              <a:t>9</a:t>
            </a:fld>
            <a:endParaRPr lang="en-US"/>
          </a:p>
        </p:txBody>
      </p:sp>
    </p:spTree>
    <p:extLst>
      <p:ext uri="{BB962C8B-B14F-4D97-AF65-F5344CB8AC3E}">
        <p14:creationId xmlns:p14="http://schemas.microsoft.com/office/powerpoint/2010/main" val="6027420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NoPhoto">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2ED61EA-50A9-7A4B-AA99-0C2418AD2BC9}"/>
              </a:ext>
            </a:extLst>
          </p:cNvPr>
          <p:cNvSpPr>
            <a:spLocks noGrp="1"/>
          </p:cNvSpPr>
          <p:nvPr>
            <p:ph type="subTitle" idx="1"/>
          </p:nvPr>
        </p:nvSpPr>
        <p:spPr>
          <a:xfrm>
            <a:off x="3108960" y="3602038"/>
            <a:ext cx="7559040"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211E2404-432F-EC44-A0C8-EC58138F3749}"/>
              </a:ext>
            </a:extLst>
          </p:cNvPr>
          <p:cNvSpPr>
            <a:spLocks noGrp="1"/>
          </p:cNvSpPr>
          <p:nvPr>
            <p:ph type="ctrTitle" hasCustomPrompt="1"/>
          </p:nvPr>
        </p:nvSpPr>
        <p:spPr>
          <a:xfrm>
            <a:off x="3108960" y="1190677"/>
            <a:ext cx="6740434" cy="2334686"/>
          </a:xfrm>
        </p:spPr>
        <p:txBody>
          <a:bodyPr anchor="b"/>
          <a:lstStyle>
            <a:lvl1pPr algn="l">
              <a:defRPr sz="6000">
                <a:solidFill>
                  <a:srgbClr val="6E6259"/>
                </a:solidFill>
              </a:defRPr>
            </a:lvl1pPr>
          </a:lstStyle>
          <a:p>
            <a:r>
              <a:rPr lang="en-US" dirty="0"/>
              <a:t>OPENING TITLE SLIDE</a:t>
            </a:r>
          </a:p>
        </p:txBody>
      </p:sp>
      <p:cxnSp>
        <p:nvCxnSpPr>
          <p:cNvPr id="14" name="Straight Connector 13">
            <a:extLst>
              <a:ext uri="{FF2B5EF4-FFF2-40B4-BE49-F238E27FC236}">
                <a16:creationId xmlns:a16="http://schemas.microsoft.com/office/drawing/2014/main" id="{7FADDD57-2864-DC42-8E75-2CB57C2FAFEA}"/>
              </a:ext>
            </a:extLst>
          </p:cNvPr>
          <p:cNvCxnSpPr>
            <a:cxnSpLocks/>
          </p:cNvCxnSpPr>
          <p:nvPr userDrawn="1"/>
        </p:nvCxnSpPr>
        <p:spPr>
          <a:xfrm>
            <a:off x="3235333" y="3520545"/>
            <a:ext cx="7415249" cy="0"/>
          </a:xfrm>
          <a:prstGeom prst="line">
            <a:avLst/>
          </a:prstGeom>
          <a:ln w="28575" cap="rnd" cmpd="sng" algn="ctr">
            <a:solidFill>
              <a:srgbClr val="ACA39A"/>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Slide Number Placeholder 5">
            <a:extLst>
              <a:ext uri="{FF2B5EF4-FFF2-40B4-BE49-F238E27FC236}">
                <a16:creationId xmlns:a16="http://schemas.microsoft.com/office/drawing/2014/main" id="{EEB80815-D110-C048-8BD9-ADA90B95D52C}"/>
              </a:ext>
            </a:extLst>
          </p:cNvPr>
          <p:cNvSpPr>
            <a:spLocks noGrp="1"/>
          </p:cNvSpPr>
          <p:nvPr>
            <p:ph type="sldNum" sz="quarter" idx="12"/>
          </p:nvPr>
        </p:nvSpPr>
        <p:spPr>
          <a:xfrm>
            <a:off x="8610599" y="6356350"/>
            <a:ext cx="3572695" cy="501650"/>
          </a:xfrm>
        </p:spPr>
        <p:txBody>
          <a:bodyPr/>
          <a:lstStyle/>
          <a:p>
            <a:fld id="{03115A66-A154-5249-8460-EDEEDD6183D3}" type="slidenum">
              <a:rPr lang="en-US" smtClean="0"/>
              <a:t>‹#›</a:t>
            </a:fld>
            <a:endParaRPr lang="en-US"/>
          </a:p>
        </p:txBody>
      </p:sp>
      <p:pic>
        <p:nvPicPr>
          <p:cNvPr id="12" name="Picture 11">
            <a:extLst>
              <a:ext uri="{FF2B5EF4-FFF2-40B4-BE49-F238E27FC236}">
                <a16:creationId xmlns:a16="http://schemas.microsoft.com/office/drawing/2014/main" id="{8E10A2A8-1E44-FD4B-AAA4-FB233F583F39}"/>
              </a:ext>
            </a:extLst>
          </p:cNvPr>
          <p:cNvPicPr>
            <a:picLocks noChangeAspect="1"/>
          </p:cNvPicPr>
          <p:nvPr userDrawn="1"/>
        </p:nvPicPr>
        <p:blipFill>
          <a:blip r:embed="rId2"/>
          <a:stretch>
            <a:fillRect/>
          </a:stretch>
        </p:blipFill>
        <p:spPr>
          <a:xfrm>
            <a:off x="-1588484" y="4413429"/>
            <a:ext cx="39303225" cy="2768184"/>
          </a:xfrm>
          <a:prstGeom prst="rect">
            <a:avLst/>
          </a:prstGeom>
        </p:spPr>
      </p:pic>
      <p:sp>
        <p:nvSpPr>
          <p:cNvPr id="7" name="Oval 6">
            <a:extLst>
              <a:ext uri="{FF2B5EF4-FFF2-40B4-BE49-F238E27FC236}">
                <a16:creationId xmlns:a16="http://schemas.microsoft.com/office/drawing/2014/main" id="{310073AB-4AF2-BA4D-8227-67AC4A1B8372}"/>
              </a:ext>
            </a:extLst>
          </p:cNvPr>
          <p:cNvSpPr/>
          <p:nvPr userDrawn="1"/>
        </p:nvSpPr>
        <p:spPr>
          <a:xfrm>
            <a:off x="-4212236" y="-139310"/>
            <a:ext cx="7258009" cy="737339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DB007F9-780E-7849-AA72-6DC5EA293783}"/>
              </a:ext>
            </a:extLst>
          </p:cNvPr>
          <p:cNvSpPr txBox="1"/>
          <p:nvPr userDrawn="1"/>
        </p:nvSpPr>
        <p:spPr>
          <a:xfrm>
            <a:off x="8356600" y="-2171700"/>
            <a:ext cx="184731" cy="369332"/>
          </a:xfrm>
          <a:prstGeom prst="rect">
            <a:avLst/>
          </a:prstGeom>
          <a:noFill/>
        </p:spPr>
        <p:txBody>
          <a:bodyPr wrap="none" rtlCol="0">
            <a:spAutoFit/>
          </a:bodyPr>
          <a:lstStyle/>
          <a:p>
            <a:endParaRPr lang="en-US"/>
          </a:p>
        </p:txBody>
      </p:sp>
      <p:sp>
        <p:nvSpPr>
          <p:cNvPr id="15" name="TextBox 14">
            <a:extLst>
              <a:ext uri="{FF2B5EF4-FFF2-40B4-BE49-F238E27FC236}">
                <a16:creationId xmlns:a16="http://schemas.microsoft.com/office/drawing/2014/main" id="{2BA4ED85-0A09-7046-A0F6-448A59F3F8AF}"/>
              </a:ext>
            </a:extLst>
          </p:cNvPr>
          <p:cNvSpPr txBox="1"/>
          <p:nvPr userDrawn="1"/>
        </p:nvSpPr>
        <p:spPr>
          <a:xfrm>
            <a:off x="10477500" y="-11557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81515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Photo/graph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2D77E0-3858-A74F-A822-424A64563E02}"/>
              </a:ext>
            </a:extLst>
          </p:cNvPr>
          <p:cNvSpPr/>
          <p:nvPr userDrawn="1"/>
        </p:nvSpPr>
        <p:spPr>
          <a:xfrm>
            <a:off x="0" y="0"/>
            <a:ext cx="12192000" cy="5842000"/>
          </a:xfrm>
          <a:prstGeom prst="rect">
            <a:avLst/>
          </a:prstGeom>
          <a:solidFill>
            <a:srgbClr val="F1F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40000"/>
                  <a:lumOff val="60000"/>
                </a:schemeClr>
              </a:solidFill>
            </a:endParaRPr>
          </a:p>
        </p:txBody>
      </p:sp>
      <p:sp>
        <p:nvSpPr>
          <p:cNvPr id="2" name="Title 1">
            <a:extLst>
              <a:ext uri="{FF2B5EF4-FFF2-40B4-BE49-F238E27FC236}">
                <a16:creationId xmlns:a16="http://schemas.microsoft.com/office/drawing/2014/main" id="{EB2828F3-4C82-554C-A649-782664243D33}"/>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Tree>
    <p:extLst>
      <p:ext uri="{BB962C8B-B14F-4D97-AF65-F5344CB8AC3E}">
        <p14:creationId xmlns:p14="http://schemas.microsoft.com/office/powerpoint/2010/main" val="4084696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1384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F887F7BD-91E6-7C43-A7C3-725908A1730E}"/>
              </a:ext>
            </a:extLst>
          </p:cNvPr>
          <p:cNvSpPr/>
          <p:nvPr userDrawn="1"/>
        </p:nvSpPr>
        <p:spPr>
          <a:xfrm>
            <a:off x="-3381104" y="-896304"/>
            <a:ext cx="8641081" cy="864108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573CC6-7093-D94F-949B-600F64B15B23}"/>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460A513-4636-004C-BD41-E88A8AF125FE}"/>
              </a:ext>
            </a:extLst>
          </p:cNvPr>
          <p:cNvSpPr>
            <a:spLocks noGrp="1"/>
          </p:cNvSpPr>
          <p:nvPr>
            <p:ph idx="1"/>
          </p:nvPr>
        </p:nvSpPr>
        <p:spPr>
          <a:xfrm>
            <a:off x="5183188" y="987425"/>
            <a:ext cx="6172200" cy="487362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EB7394-0A4F-FF4B-ABBF-40E37A00FD11}"/>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0871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632D3-FF77-504E-B863-77FA88D55F67}"/>
              </a:ext>
            </a:extLst>
          </p:cNvPr>
          <p:cNvSpPr>
            <a:spLocks noGrp="1"/>
          </p:cNvSpPr>
          <p:nvPr>
            <p:ph type="title"/>
          </p:nvPr>
        </p:nvSpPr>
        <p:spPr>
          <a:xfrm>
            <a:off x="839788" y="457200"/>
            <a:ext cx="3932237" cy="1600200"/>
          </a:xfrm>
        </p:spPr>
        <p:txBody>
          <a:bodyPr anchor="b"/>
          <a:lstStyle>
            <a:lvl1pPr>
              <a:defRPr sz="3200">
                <a:solidFill>
                  <a:schemeClr val="tx2"/>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3BD204C1-D1C8-B243-971F-46BE9EFABAF7}"/>
              </a:ext>
            </a:extLst>
          </p:cNvPr>
          <p:cNvSpPr>
            <a:spLocks noGrp="1"/>
          </p:cNvSpPr>
          <p:nvPr>
            <p:ph type="pic" idx="1"/>
          </p:nvPr>
        </p:nvSpPr>
        <p:spPr>
          <a:xfrm>
            <a:off x="5183188" y="987425"/>
            <a:ext cx="6172200" cy="4873625"/>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9919806-9DF0-C647-9598-D512A6E0167B}"/>
              </a:ext>
            </a:extLst>
          </p:cNvPr>
          <p:cNvSpPr>
            <a:spLocks noGrp="1"/>
          </p:cNvSpPr>
          <p:nvPr>
            <p:ph type="body" sz="half" idx="2"/>
          </p:nvPr>
        </p:nvSpPr>
        <p:spPr>
          <a:xfrm>
            <a:off x="839788" y="2057400"/>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32827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esentor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0BDBA7-37FD-584B-90E5-DF45A26B74C3}"/>
              </a:ext>
            </a:extLst>
          </p:cNvPr>
          <p:cNvSpPr/>
          <p:nvPr userDrawn="1"/>
        </p:nvSpPr>
        <p:spPr>
          <a:xfrm>
            <a:off x="4206240" y="0"/>
            <a:ext cx="7985760" cy="1576251"/>
          </a:xfrm>
          <a:prstGeom prst="rect">
            <a:avLst/>
          </a:prstGeom>
          <a:solidFill>
            <a:srgbClr val="F1F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B05AC9-B1CF-4E48-9C7F-BE07E8A2CA71}"/>
              </a:ext>
            </a:extLst>
          </p:cNvPr>
          <p:cNvSpPr>
            <a:spLocks noGrp="1"/>
          </p:cNvSpPr>
          <p:nvPr>
            <p:ph type="title" hasCustomPrompt="1"/>
          </p:nvPr>
        </p:nvSpPr>
        <p:spPr>
          <a:xfrm>
            <a:off x="4460487" y="283351"/>
            <a:ext cx="7265019" cy="608747"/>
          </a:xfrm>
        </p:spPr>
        <p:txBody>
          <a:bodyPr>
            <a:normAutofit/>
          </a:bodyPr>
          <a:lstStyle>
            <a:lvl1pPr>
              <a:defRPr sz="4000">
                <a:solidFill>
                  <a:schemeClr val="tx2"/>
                </a:solidFill>
              </a:defRPr>
            </a:lvl1pPr>
          </a:lstStyle>
          <a:p>
            <a:r>
              <a:rPr lang="en-US"/>
              <a:t>Name of Presenter</a:t>
            </a:r>
          </a:p>
        </p:txBody>
      </p:sp>
      <p:sp>
        <p:nvSpPr>
          <p:cNvPr id="5" name="Text Placeholder 4">
            <a:extLst>
              <a:ext uri="{FF2B5EF4-FFF2-40B4-BE49-F238E27FC236}">
                <a16:creationId xmlns:a16="http://schemas.microsoft.com/office/drawing/2014/main" id="{58DEC09B-F60F-4F4F-A006-C05D177EC6AB}"/>
              </a:ext>
            </a:extLst>
          </p:cNvPr>
          <p:cNvSpPr>
            <a:spLocks noGrp="1"/>
          </p:cNvSpPr>
          <p:nvPr>
            <p:ph type="body" sz="quarter" idx="10" hasCustomPrompt="1"/>
          </p:nvPr>
        </p:nvSpPr>
        <p:spPr>
          <a:xfrm>
            <a:off x="4461106" y="904035"/>
            <a:ext cx="7264400" cy="415925"/>
          </a:xfrm>
        </p:spPr>
        <p:txBody>
          <a:bodyPr>
            <a:noAutofit/>
          </a:bodyPr>
          <a:lstStyle>
            <a:lvl1pPr marL="0" indent="0">
              <a:buFontTx/>
              <a:buNone/>
              <a:defRPr sz="2800"/>
            </a:lvl1pPr>
          </a:lstStyle>
          <a:p>
            <a:pPr lvl="0"/>
            <a:r>
              <a:rPr lang="en-US"/>
              <a:t>Title goes here</a:t>
            </a:r>
          </a:p>
        </p:txBody>
      </p:sp>
      <p:sp>
        <p:nvSpPr>
          <p:cNvPr id="7" name="Text Placeholder 6">
            <a:extLst>
              <a:ext uri="{FF2B5EF4-FFF2-40B4-BE49-F238E27FC236}">
                <a16:creationId xmlns:a16="http://schemas.microsoft.com/office/drawing/2014/main" id="{F714B51D-EDE7-1845-8E75-E26DA7048CD8}"/>
              </a:ext>
            </a:extLst>
          </p:cNvPr>
          <p:cNvSpPr>
            <a:spLocks noGrp="1"/>
          </p:cNvSpPr>
          <p:nvPr>
            <p:ph type="body" sz="quarter" idx="11" hasCustomPrompt="1"/>
          </p:nvPr>
        </p:nvSpPr>
        <p:spPr>
          <a:xfrm>
            <a:off x="4461106" y="2150791"/>
            <a:ext cx="7264400" cy="2873375"/>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en-US"/>
              <a:t>First Level Information</a:t>
            </a:r>
          </a:p>
          <a:p>
            <a:pPr lvl="1"/>
            <a:r>
              <a:rPr lang="en-US"/>
              <a:t>Second level information</a:t>
            </a:r>
          </a:p>
          <a:p>
            <a:pPr lvl="0"/>
            <a:r>
              <a:rPr lang="en-US"/>
              <a:t>First Level Information</a:t>
            </a:r>
          </a:p>
          <a:p>
            <a:pPr lvl="1"/>
            <a:r>
              <a:rPr lang="en-US"/>
              <a:t>Second level information</a:t>
            </a:r>
          </a:p>
          <a:p>
            <a:pPr lvl="1"/>
            <a:endParaRPr lang="en-US"/>
          </a:p>
        </p:txBody>
      </p:sp>
      <p:sp>
        <p:nvSpPr>
          <p:cNvPr id="13" name="Rectangle 12">
            <a:extLst>
              <a:ext uri="{FF2B5EF4-FFF2-40B4-BE49-F238E27FC236}">
                <a16:creationId xmlns:a16="http://schemas.microsoft.com/office/drawing/2014/main" id="{444467C9-6FFD-F244-8B80-1D282D8366CA}"/>
              </a:ext>
            </a:extLst>
          </p:cNvPr>
          <p:cNvSpPr/>
          <p:nvPr userDrawn="1"/>
        </p:nvSpPr>
        <p:spPr>
          <a:xfrm>
            <a:off x="10303727" y="6278137"/>
            <a:ext cx="1170878" cy="579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6180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C4AE8-4487-E741-95E8-F35A7314EA21}"/>
              </a:ext>
            </a:extLst>
          </p:cNvPr>
          <p:cNvSpPr>
            <a:spLocks noGrp="1"/>
          </p:cNvSpPr>
          <p:nvPr>
            <p:ph type="title" hasCustomPrompt="1"/>
          </p:nvPr>
        </p:nvSpPr>
        <p:spPr>
          <a:xfrm>
            <a:off x="831850" y="966210"/>
            <a:ext cx="10515600" cy="2852737"/>
          </a:xfrm>
        </p:spPr>
        <p:txBody>
          <a:bodyPr anchor="b"/>
          <a:lstStyle>
            <a:lvl1pPr>
              <a:defRPr sz="6000"/>
            </a:lvl1pPr>
          </a:lstStyle>
          <a:p>
            <a:r>
              <a:rPr lang="en-US" dirty="0"/>
              <a:t>OPENING TITLE SLIDE</a:t>
            </a:r>
          </a:p>
        </p:txBody>
      </p:sp>
      <p:sp>
        <p:nvSpPr>
          <p:cNvPr id="3" name="Text Placeholder 2">
            <a:extLst>
              <a:ext uri="{FF2B5EF4-FFF2-40B4-BE49-F238E27FC236}">
                <a16:creationId xmlns:a16="http://schemas.microsoft.com/office/drawing/2014/main" id="{269AE54B-17B1-F049-BC54-86BAC309B2CB}"/>
              </a:ext>
            </a:extLst>
          </p:cNvPr>
          <p:cNvSpPr>
            <a:spLocks noGrp="1"/>
          </p:cNvSpPr>
          <p:nvPr>
            <p:ph type="body" idx="1"/>
          </p:nvPr>
        </p:nvSpPr>
        <p:spPr>
          <a:xfrm>
            <a:off x="831850" y="3845936"/>
            <a:ext cx="10515600" cy="568074"/>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5" name="Picture 4">
            <a:extLst>
              <a:ext uri="{FF2B5EF4-FFF2-40B4-BE49-F238E27FC236}">
                <a16:creationId xmlns:a16="http://schemas.microsoft.com/office/drawing/2014/main" id="{A0341B17-8295-C048-8DA5-FC994AE3EDF7}"/>
              </a:ext>
            </a:extLst>
          </p:cNvPr>
          <p:cNvPicPr>
            <a:picLocks noChangeAspect="1"/>
          </p:cNvPicPr>
          <p:nvPr userDrawn="1"/>
        </p:nvPicPr>
        <p:blipFill>
          <a:blip r:embed="rId2"/>
          <a:stretch>
            <a:fillRect/>
          </a:stretch>
        </p:blipFill>
        <p:spPr>
          <a:xfrm>
            <a:off x="-9227211" y="4479099"/>
            <a:ext cx="36743873" cy="2587923"/>
          </a:xfrm>
          <a:prstGeom prst="rect">
            <a:avLst/>
          </a:prstGeom>
        </p:spPr>
      </p:pic>
    </p:spTree>
    <p:extLst>
      <p:ext uri="{BB962C8B-B14F-4D97-AF65-F5344CB8AC3E}">
        <p14:creationId xmlns:p14="http://schemas.microsoft.com/office/powerpoint/2010/main" val="3433650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2FBF5C5-11B9-974F-9FD8-AE6E63F196BA}"/>
              </a:ext>
            </a:extLst>
          </p:cNvPr>
          <p:cNvSpPr/>
          <p:nvPr userDrawn="1"/>
        </p:nvSpPr>
        <p:spPr>
          <a:xfrm>
            <a:off x="-8706" y="0"/>
            <a:ext cx="12200705" cy="1576251"/>
          </a:xfrm>
          <a:prstGeom prst="rect">
            <a:avLst/>
          </a:prstGeom>
          <a:solidFill>
            <a:srgbClr val="F1F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F0ED"/>
              </a:solidFill>
            </a:endParaRPr>
          </a:p>
        </p:txBody>
      </p:sp>
      <p:sp>
        <p:nvSpPr>
          <p:cNvPr id="2" name="Title 1">
            <a:extLst>
              <a:ext uri="{FF2B5EF4-FFF2-40B4-BE49-F238E27FC236}">
                <a16:creationId xmlns:a16="http://schemas.microsoft.com/office/drawing/2014/main" id="{472FE6D3-D66C-C64D-BFBE-72491DC59903}"/>
              </a:ext>
            </a:extLst>
          </p:cNvPr>
          <p:cNvSpPr>
            <a:spLocks noGrp="1"/>
          </p:cNvSpPr>
          <p:nvPr>
            <p:ph type="title" hasCustomPrompt="1"/>
          </p:nvPr>
        </p:nvSpPr>
        <p:spPr/>
        <p:txBody>
          <a:bodyPr/>
          <a:lstStyle>
            <a:lvl1pPr>
              <a:defRPr>
                <a:solidFill>
                  <a:schemeClr val="tx2"/>
                </a:solidFill>
              </a:defRPr>
            </a:lvl1pPr>
          </a:lstStyle>
          <a:p>
            <a:r>
              <a:rPr lang="en-US"/>
              <a:t>SLIDE TITLE- ALL CAPS</a:t>
            </a:r>
          </a:p>
        </p:txBody>
      </p:sp>
      <p:sp>
        <p:nvSpPr>
          <p:cNvPr id="3" name="Content Placeholder 2">
            <a:extLst>
              <a:ext uri="{FF2B5EF4-FFF2-40B4-BE49-F238E27FC236}">
                <a16:creationId xmlns:a16="http://schemas.microsoft.com/office/drawing/2014/main" id="{551577F2-582E-0945-A254-44C70905A847}"/>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5652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C3D858-E186-F54F-9326-67385112E763}"/>
              </a:ext>
            </a:extLst>
          </p:cNvPr>
          <p:cNvSpPr/>
          <p:nvPr userDrawn="1"/>
        </p:nvSpPr>
        <p:spPr>
          <a:xfrm>
            <a:off x="0" y="0"/>
            <a:ext cx="12192000" cy="3892731"/>
          </a:xfrm>
          <a:prstGeom prst="rect">
            <a:avLst/>
          </a:prstGeom>
          <a:solidFill>
            <a:srgbClr val="F1F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5075A67-971F-844C-BC47-00AB96D585C7}"/>
              </a:ext>
            </a:extLst>
          </p:cNvPr>
          <p:cNvSpPr/>
          <p:nvPr userDrawn="1"/>
        </p:nvSpPr>
        <p:spPr>
          <a:xfrm>
            <a:off x="-243914" y="1946365"/>
            <a:ext cx="5164823" cy="51648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2C4AE8-4487-E741-95E8-F35A7314EA21}"/>
              </a:ext>
            </a:extLst>
          </p:cNvPr>
          <p:cNvSpPr>
            <a:spLocks noGrp="1"/>
          </p:cNvSpPr>
          <p:nvPr>
            <p:ph type="title" hasCustomPrompt="1"/>
          </p:nvPr>
        </p:nvSpPr>
        <p:spPr>
          <a:xfrm>
            <a:off x="770709" y="2480030"/>
            <a:ext cx="3417516" cy="1681954"/>
          </a:xfrm>
        </p:spPr>
        <p:txBody>
          <a:bodyPr anchor="b">
            <a:normAutofit/>
          </a:bodyPr>
          <a:lstStyle>
            <a:lvl1pPr algn="l">
              <a:defRPr sz="4000">
                <a:solidFill>
                  <a:schemeClr val="bg1"/>
                </a:solidFill>
              </a:defRPr>
            </a:lvl1pPr>
          </a:lstStyle>
          <a:p>
            <a:r>
              <a:rPr lang="en-US"/>
              <a:t>Chapter Name </a:t>
            </a:r>
          </a:p>
        </p:txBody>
      </p:sp>
      <p:sp>
        <p:nvSpPr>
          <p:cNvPr id="3" name="Text Placeholder 2">
            <a:extLst>
              <a:ext uri="{FF2B5EF4-FFF2-40B4-BE49-F238E27FC236}">
                <a16:creationId xmlns:a16="http://schemas.microsoft.com/office/drawing/2014/main" id="{269AE54B-17B1-F049-BC54-86BAC309B2CB}"/>
              </a:ext>
            </a:extLst>
          </p:cNvPr>
          <p:cNvSpPr>
            <a:spLocks noGrp="1"/>
          </p:cNvSpPr>
          <p:nvPr>
            <p:ph type="body" idx="1"/>
          </p:nvPr>
        </p:nvSpPr>
        <p:spPr>
          <a:xfrm>
            <a:off x="770709" y="4238166"/>
            <a:ext cx="3417516" cy="1500187"/>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6" name="Content Placeholder 2">
            <a:extLst>
              <a:ext uri="{FF2B5EF4-FFF2-40B4-BE49-F238E27FC236}">
                <a16:creationId xmlns:a16="http://schemas.microsoft.com/office/drawing/2014/main" id="{A762DCA6-A292-CF47-BEEE-8EAE34480045}"/>
              </a:ext>
            </a:extLst>
          </p:cNvPr>
          <p:cNvSpPr>
            <a:spLocks noGrp="1"/>
          </p:cNvSpPr>
          <p:nvPr>
            <p:ph idx="15"/>
          </p:nvPr>
        </p:nvSpPr>
        <p:spPr>
          <a:xfrm>
            <a:off x="5108143" y="4238166"/>
            <a:ext cx="6245658" cy="1875251"/>
          </a:xfrm>
        </p:spPr>
        <p:txBody>
          <a:bodyPr>
            <a:normAutofit/>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1970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0BDBA7-37FD-584B-90E5-DF45A26B74C3}"/>
              </a:ext>
            </a:extLst>
          </p:cNvPr>
          <p:cNvSpPr/>
          <p:nvPr userDrawn="1"/>
        </p:nvSpPr>
        <p:spPr>
          <a:xfrm>
            <a:off x="0" y="0"/>
            <a:ext cx="12192000" cy="1576251"/>
          </a:xfrm>
          <a:prstGeom prst="rect">
            <a:avLst/>
          </a:prstGeom>
          <a:solidFill>
            <a:srgbClr val="F1F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B05AC9-B1CF-4E48-9C7F-BE07E8A2CA71}"/>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7A38DCF-3E44-5F47-B458-53EAFC5D74BD}"/>
              </a:ext>
            </a:extLst>
          </p:cNvPr>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EF2BFE-C7AA-7543-A909-B592A1F6BA7A}"/>
              </a:ext>
            </a:extLst>
          </p:cNvPr>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553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0BDBA7-37FD-584B-90E5-DF45A26B74C3}"/>
              </a:ext>
            </a:extLst>
          </p:cNvPr>
          <p:cNvSpPr/>
          <p:nvPr userDrawn="1"/>
        </p:nvSpPr>
        <p:spPr>
          <a:xfrm>
            <a:off x="0" y="0"/>
            <a:ext cx="12192000" cy="1576251"/>
          </a:xfrm>
          <a:prstGeom prst="rect">
            <a:avLst/>
          </a:prstGeom>
          <a:solidFill>
            <a:srgbClr val="F1F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B05AC9-B1CF-4E48-9C7F-BE07E8A2CA71}"/>
              </a:ext>
            </a:extLst>
          </p:cNvPr>
          <p:cNvSpPr>
            <a:spLocks noGrp="1"/>
          </p:cNvSpPr>
          <p:nvPr>
            <p:ph type="title"/>
          </p:nvPr>
        </p:nvSpPr>
        <p:spPr>
          <a:xfrm>
            <a:off x="838200" y="365125"/>
            <a:ext cx="10515600" cy="1325563"/>
          </a:xfrm>
        </p:spPr>
        <p:txBody>
          <a:bodyPr/>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7A38DCF-3E44-5F47-B458-53EAFC5D74BD}"/>
              </a:ext>
            </a:extLst>
          </p:cNvPr>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Oval 8">
            <a:extLst>
              <a:ext uri="{FF2B5EF4-FFF2-40B4-BE49-F238E27FC236}">
                <a16:creationId xmlns:a16="http://schemas.microsoft.com/office/drawing/2014/main" id="{E1A664D9-5319-5144-B2B9-E76E3FBBCEC2}"/>
              </a:ext>
            </a:extLst>
          </p:cNvPr>
          <p:cNvSpPr/>
          <p:nvPr userDrawn="1"/>
        </p:nvSpPr>
        <p:spPr>
          <a:xfrm>
            <a:off x="7867650" y="1825625"/>
            <a:ext cx="3776662" cy="377666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AA81BE3-EAAA-CC44-BA39-03D7FE7722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14218" y="4719374"/>
            <a:ext cx="18848839" cy="1325826"/>
          </a:xfrm>
          <a:prstGeom prst="rect">
            <a:avLst/>
          </a:prstGeom>
        </p:spPr>
      </p:pic>
      <p:sp>
        <p:nvSpPr>
          <p:cNvPr id="10" name="Oval 9">
            <a:extLst>
              <a:ext uri="{FF2B5EF4-FFF2-40B4-BE49-F238E27FC236}">
                <a16:creationId xmlns:a16="http://schemas.microsoft.com/office/drawing/2014/main" id="{8C71C712-FC2A-7B4E-B3D0-89F39CD4F88D}"/>
              </a:ext>
            </a:extLst>
          </p:cNvPr>
          <p:cNvSpPr/>
          <p:nvPr userDrawn="1"/>
        </p:nvSpPr>
        <p:spPr>
          <a:xfrm>
            <a:off x="6493669" y="3827394"/>
            <a:ext cx="2116931" cy="21169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8578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0BDBA7-37FD-584B-90E5-DF45A26B74C3}"/>
              </a:ext>
            </a:extLst>
          </p:cNvPr>
          <p:cNvSpPr/>
          <p:nvPr userDrawn="1"/>
        </p:nvSpPr>
        <p:spPr>
          <a:xfrm>
            <a:off x="0" y="0"/>
            <a:ext cx="12192000" cy="1576251"/>
          </a:xfrm>
          <a:prstGeom prst="rect">
            <a:avLst/>
          </a:prstGeom>
          <a:solidFill>
            <a:srgbClr val="F1F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B05AC9-B1CF-4E48-9C7F-BE07E8A2CA71}"/>
              </a:ext>
            </a:extLst>
          </p:cNvPr>
          <p:cNvSpPr>
            <a:spLocks noGrp="1"/>
          </p:cNvSpPr>
          <p:nvPr>
            <p:ph type="title"/>
          </p:nvPr>
        </p:nvSpPr>
        <p:spPr>
          <a:xfrm>
            <a:off x="838200" y="365125"/>
            <a:ext cx="10515600" cy="1325563"/>
          </a:xfrm>
        </p:spPr>
        <p:txBody>
          <a:bodyPr/>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7A38DCF-3E44-5F47-B458-53EAFC5D74BD}"/>
              </a:ext>
            </a:extLst>
          </p:cNvPr>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9170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EA6321F-03C9-8445-A63B-2E3A5DFE3129}"/>
              </a:ext>
            </a:extLst>
          </p:cNvPr>
          <p:cNvSpPr/>
          <p:nvPr userDrawn="1"/>
        </p:nvSpPr>
        <p:spPr>
          <a:xfrm>
            <a:off x="0" y="0"/>
            <a:ext cx="12192000" cy="1576251"/>
          </a:xfrm>
          <a:prstGeom prst="rect">
            <a:avLst/>
          </a:prstGeom>
          <a:solidFill>
            <a:srgbClr val="F1F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25F5F2-044E-D44C-8CA3-BE34D8415FE3}"/>
              </a:ext>
            </a:extLst>
          </p:cNvPr>
          <p:cNvSpPr>
            <a:spLocks noGrp="1"/>
          </p:cNvSpPr>
          <p:nvPr>
            <p:ph type="title"/>
          </p:nvPr>
        </p:nvSpPr>
        <p:spPr>
          <a:xfrm>
            <a:off x="839788" y="365125"/>
            <a:ext cx="10515600" cy="1325563"/>
          </a:xfrm>
        </p:spPr>
        <p:txBody>
          <a:bodyPr/>
          <a:lstStyle>
            <a:lvl1pPr>
              <a:defRPr>
                <a:solidFill>
                  <a:schemeClr val="tx2"/>
                </a:solidFill>
              </a:defRPr>
            </a:lvl1pPr>
          </a:lstStyle>
          <a:p>
            <a:r>
              <a:rPr lang="en-US"/>
              <a:t>Click to edit Master title style</a:t>
            </a:r>
          </a:p>
        </p:txBody>
      </p:sp>
      <p:sp>
        <p:nvSpPr>
          <p:cNvPr id="3" name="Text Placeholder 2">
            <a:extLst>
              <a:ext uri="{FF2B5EF4-FFF2-40B4-BE49-F238E27FC236}">
                <a16:creationId xmlns:a16="http://schemas.microsoft.com/office/drawing/2014/main" id="{B9FFB32A-E3E2-104F-8F52-BE7B483E1CE4}"/>
              </a:ext>
            </a:extLst>
          </p:cNvPr>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946015-FCE3-144E-8586-5A098EEAE935}"/>
              </a:ext>
            </a:extLst>
          </p:cNvPr>
          <p:cNvSpPr>
            <a:spLocks noGrp="1"/>
          </p:cNvSpPr>
          <p:nvPr>
            <p:ph sz="half" idx="2"/>
          </p:nvPr>
        </p:nvSpPr>
        <p:spPr>
          <a:xfrm>
            <a:off x="839788" y="2505075"/>
            <a:ext cx="5157787"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1666A1-D268-EF42-B430-6D0222A930A5}"/>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777170-3650-784E-8B4A-BC68B55654BD}"/>
              </a:ext>
            </a:extLst>
          </p:cNvPr>
          <p:cNvSpPr>
            <a:spLocks noGrp="1"/>
          </p:cNvSpPr>
          <p:nvPr>
            <p:ph sz="quarter" idx="4"/>
          </p:nvPr>
        </p:nvSpPr>
        <p:spPr>
          <a:xfrm>
            <a:off x="6172200" y="2505075"/>
            <a:ext cx="5183188"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1155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2D77E0-3858-A74F-A822-424A64563E02}"/>
              </a:ext>
            </a:extLst>
          </p:cNvPr>
          <p:cNvSpPr/>
          <p:nvPr userDrawn="1"/>
        </p:nvSpPr>
        <p:spPr>
          <a:xfrm>
            <a:off x="0" y="0"/>
            <a:ext cx="12192000" cy="1576251"/>
          </a:xfrm>
          <a:prstGeom prst="rect">
            <a:avLst/>
          </a:prstGeom>
          <a:solidFill>
            <a:srgbClr val="F1F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40000"/>
                  <a:lumOff val="60000"/>
                </a:schemeClr>
              </a:solidFill>
            </a:endParaRPr>
          </a:p>
        </p:txBody>
      </p:sp>
      <p:sp>
        <p:nvSpPr>
          <p:cNvPr id="2" name="Title 1">
            <a:extLst>
              <a:ext uri="{FF2B5EF4-FFF2-40B4-BE49-F238E27FC236}">
                <a16:creationId xmlns:a16="http://schemas.microsoft.com/office/drawing/2014/main" id="{EB2828F3-4C82-554C-A649-782664243D33}"/>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Tree>
    <p:extLst>
      <p:ext uri="{BB962C8B-B14F-4D97-AF65-F5344CB8AC3E}">
        <p14:creationId xmlns:p14="http://schemas.microsoft.com/office/powerpoint/2010/main" val="2572129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10A788-97CB-3041-9150-A61482148D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ALL CAPS TITLE</a:t>
            </a:r>
          </a:p>
        </p:txBody>
      </p:sp>
      <p:sp>
        <p:nvSpPr>
          <p:cNvPr id="3" name="Text Placeholder 2">
            <a:extLst>
              <a:ext uri="{FF2B5EF4-FFF2-40B4-BE49-F238E27FC236}">
                <a16:creationId xmlns:a16="http://schemas.microsoft.com/office/drawing/2014/main" id="{F7ECEEF0-8C52-8540-9210-0EF763E561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B1F7C04-1437-CA46-95A6-BB6115533C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F187B7-06FA-6B4D-8615-3A16CF86C54F}" type="datetimeFigureOut">
              <a:rPr lang="en-US" smtClean="0"/>
              <a:t>3/10/25</a:t>
            </a:fld>
            <a:endParaRPr lang="en-US"/>
          </a:p>
        </p:txBody>
      </p:sp>
      <p:sp>
        <p:nvSpPr>
          <p:cNvPr id="5" name="Footer Placeholder 4">
            <a:extLst>
              <a:ext uri="{FF2B5EF4-FFF2-40B4-BE49-F238E27FC236}">
                <a16:creationId xmlns:a16="http://schemas.microsoft.com/office/drawing/2014/main" id="{2C51AB09-2C78-B04E-A926-5B5BDDDED3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6F3620-6AC0-2F4F-B2F4-FF5A72ADA6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115A66-A154-5249-8460-EDEEDD6183D3}" type="slidenum">
              <a:rPr lang="en-US" smtClean="0"/>
              <a:t>‹#›</a:t>
            </a:fld>
            <a:endParaRPr lang="en-US"/>
          </a:p>
        </p:txBody>
      </p:sp>
    </p:spTree>
    <p:extLst>
      <p:ext uri="{BB962C8B-B14F-4D97-AF65-F5344CB8AC3E}">
        <p14:creationId xmlns:p14="http://schemas.microsoft.com/office/powerpoint/2010/main" val="33893341"/>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50" r:id="rId3"/>
    <p:sldLayoutId id="2147483662" r:id="rId4"/>
    <p:sldLayoutId id="2147483652" r:id="rId5"/>
    <p:sldLayoutId id="2147483661" r:id="rId6"/>
    <p:sldLayoutId id="2147483663" r:id="rId7"/>
    <p:sldLayoutId id="2147483653" r:id="rId8"/>
    <p:sldLayoutId id="2147483654" r:id="rId9"/>
    <p:sldLayoutId id="2147483665" r:id="rId10"/>
    <p:sldLayoutId id="2147483655" r:id="rId11"/>
    <p:sldLayoutId id="2147483656" r:id="rId12"/>
    <p:sldLayoutId id="2147483657" r:id="rId13"/>
    <p:sldLayoutId id="2147483664" r:id="rId14"/>
  </p:sldLayoutIdLst>
  <p:txStyles>
    <p:titleStyle>
      <a:lvl1pPr algn="l" defTabSz="914400" rtl="0" eaLnBrk="1" latinLnBrk="0" hangingPunct="1">
        <a:lnSpc>
          <a:spcPct val="90000"/>
        </a:lnSpc>
        <a:spcBef>
          <a:spcPct val="0"/>
        </a:spcBef>
        <a:buNone/>
        <a:defRPr sz="4400" b="1" i="0" kern="1200">
          <a:solidFill>
            <a:schemeClr val="tx2"/>
          </a:solidFill>
          <a:latin typeface="URW Geometric Extra Bold"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6E6259"/>
          </a:solidFill>
          <a:latin typeface="URW Geometric Medium"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6E6259"/>
          </a:solidFill>
          <a:latin typeface="URW Geometric Medium"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6E6259"/>
          </a:solidFill>
          <a:latin typeface="URW Geometric Medium"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6E6259"/>
          </a:solidFill>
          <a:latin typeface="URW Geometric Medium"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6E6259"/>
          </a:solidFill>
          <a:latin typeface="URW Geometric Medium"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16.emf"/><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17.emf"/><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png"/><Relationship Id="rId7" Type="http://schemas.openxmlformats.org/officeDocument/2006/relationships/diagramLayout" Target="../diagrams/layout1.xm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diagramData" Target="../diagrams/data1.xml"/><Relationship Id="rId5" Type="http://schemas.openxmlformats.org/officeDocument/2006/relationships/image" Target="../media/image18.emf"/><Relationship Id="rId10" Type="http://schemas.microsoft.com/office/2007/relationships/diagramDrawing" Target="../diagrams/drawing1.xml"/><Relationship Id="rId4" Type="http://schemas.openxmlformats.org/officeDocument/2006/relationships/image" Target="../media/image5.svg"/><Relationship Id="rId9" Type="http://schemas.openxmlformats.org/officeDocument/2006/relationships/diagramColors" Target="../diagrams/colors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0.emf"/><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20.emf"/><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16.emf"/><Relationship Id="rId4" Type="http://schemas.openxmlformats.org/officeDocument/2006/relationships/image" Target="../media/image5.sv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21.emf"/><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diagramLayout" Target="../diagrams/layout2.xml"/><Relationship Id="rId11" Type="http://schemas.openxmlformats.org/officeDocument/2006/relationships/image" Target="../media/image18.emf"/><Relationship Id="rId5" Type="http://schemas.openxmlformats.org/officeDocument/2006/relationships/diagramData" Target="../diagrams/data2.xml"/><Relationship Id="rId10" Type="http://schemas.openxmlformats.org/officeDocument/2006/relationships/image" Target="../media/image3.png"/><Relationship Id="rId4" Type="http://schemas.openxmlformats.org/officeDocument/2006/relationships/image" Target="../media/image5.svg"/><Relationship Id="rId9" Type="http://schemas.microsoft.com/office/2007/relationships/diagramDrawing" Target="../diagrams/drawing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23.emf"/><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emf"/><Relationship Id="rId5" Type="http://schemas.openxmlformats.org/officeDocument/2006/relationships/image" Target="../media/image3.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17.emf"/><Relationship Id="rId4" Type="http://schemas.openxmlformats.org/officeDocument/2006/relationships/image" Target="../media/image5.svg"/></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24.emf"/><Relationship Id="rId5" Type="http://schemas.openxmlformats.org/officeDocument/2006/relationships/image" Target="../media/image3.png"/><Relationship Id="rId4" Type="http://schemas.openxmlformats.org/officeDocument/2006/relationships/image" Target="../media/image5.sv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15.emf"/><Relationship Id="rId5" Type="http://schemas.openxmlformats.org/officeDocument/2006/relationships/image" Target="../media/image20.emf"/><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5.sv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image" Target="../media/image26.jpeg"/><Relationship Id="rId4" Type="http://schemas.openxmlformats.org/officeDocument/2006/relationships/image" Target="../media/image5.svg"/></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4.png"/><Relationship Id="rId7" Type="http://schemas.openxmlformats.org/officeDocument/2006/relationships/diagramLayout" Target="../diagrams/layout3.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Data" Target="../diagrams/data3.xml"/><Relationship Id="rId5" Type="http://schemas.openxmlformats.org/officeDocument/2006/relationships/image" Target="../media/image3.png"/><Relationship Id="rId10" Type="http://schemas.microsoft.com/office/2007/relationships/diagramDrawing" Target="../diagrams/drawing3.xml"/><Relationship Id="rId4" Type="http://schemas.openxmlformats.org/officeDocument/2006/relationships/image" Target="../media/image5.svg"/><Relationship Id="rId9" Type="http://schemas.openxmlformats.org/officeDocument/2006/relationships/diagramColors" Target="../diagrams/colors3.xml"/></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diagramColors" Target="../diagrams/colors5.xml"/><Relationship Id="rId3" Type="http://schemas.openxmlformats.org/officeDocument/2006/relationships/image" Target="../media/image4.png"/><Relationship Id="rId7" Type="http://schemas.openxmlformats.org/officeDocument/2006/relationships/diagramQuickStyle" Target="../diagrams/quickStyle4.xml"/><Relationship Id="rId12" Type="http://schemas.openxmlformats.org/officeDocument/2006/relationships/diagramQuickStyle" Target="../diagrams/quickStyle5.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Layout" Target="../diagrams/layout4.xml"/><Relationship Id="rId11" Type="http://schemas.openxmlformats.org/officeDocument/2006/relationships/diagramLayout" Target="../diagrams/layout5.xml"/><Relationship Id="rId5" Type="http://schemas.openxmlformats.org/officeDocument/2006/relationships/diagramData" Target="../diagrams/data4.xml"/><Relationship Id="rId10" Type="http://schemas.openxmlformats.org/officeDocument/2006/relationships/diagramData" Target="../diagrams/data5.xml"/><Relationship Id="rId4" Type="http://schemas.openxmlformats.org/officeDocument/2006/relationships/image" Target="../media/image5.svg"/><Relationship Id="rId9" Type="http://schemas.microsoft.com/office/2007/relationships/diagramDrawing" Target="../diagrams/drawing4.xml"/><Relationship Id="rId14" Type="http://schemas.microsoft.com/office/2007/relationships/diagramDrawing" Target="../diagrams/drawing5.xml"/></Relationships>
</file>

<file path=ppt/slides/_rels/slide28.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5.svg"/></Relationships>
</file>

<file path=ppt/slides/_rels/slide29.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4.png"/><Relationship Id="rId7" Type="http://schemas.openxmlformats.org/officeDocument/2006/relationships/image" Target="../media/image31.emf"/><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image" Target="../media/image30.emf"/><Relationship Id="rId5" Type="http://schemas.openxmlformats.org/officeDocument/2006/relationships/image" Target="../media/image3.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4.png"/><Relationship Id="rId7" Type="http://schemas.openxmlformats.org/officeDocument/2006/relationships/hyperlink" Target="https://www.asha.org/students/make-a-difference-make-a-change-brochures/" TargetMode="External"/><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openxmlformats.org/officeDocument/2006/relationships/hyperlink" Target="https://hearingandspeechcareers.org/high-school-roadmap/" TargetMode="External"/><Relationship Id="rId5" Type="http://schemas.openxmlformats.org/officeDocument/2006/relationships/hyperlink" Target="https://hearingandspeechcareers.org/" TargetMode="External"/><Relationship Id="rId4" Type="http://schemas.openxmlformats.org/officeDocument/2006/relationships/image" Target="../media/image5.svg"/></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35.emf"/></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37.emf"/></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0.emf"/><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5.sv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11.xml"/><Relationship Id="rId4" Type="http://schemas.openxmlformats.org/officeDocument/2006/relationships/hyperlink" Target="http://www.asha.or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4.pn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5.svg"/><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13.emf"/><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5.emf"/><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15.emf"/><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D45E32-8EE9-7F44-8C7C-68433F0EB3DB}"/>
              </a:ext>
            </a:extLst>
          </p:cNvPr>
          <p:cNvSpPr txBox="1">
            <a:spLocks/>
          </p:cNvSpPr>
          <p:nvPr/>
        </p:nvSpPr>
        <p:spPr>
          <a:xfrm>
            <a:off x="604157" y="517589"/>
            <a:ext cx="9400071" cy="185269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sz="4000" b="1" dirty="0">
                <a:solidFill>
                  <a:srgbClr val="991E66"/>
                </a:solidFill>
                <a:latin typeface="URW Geometric Extra Bold" pitchFamily="2" charset="0"/>
                <a:cs typeface="Arial" panose="020B0604020202020204" pitchFamily="34" charset="0"/>
              </a:rPr>
              <a:t>A REWARDING CAREER FOR YOU. </a:t>
            </a:r>
            <a:br>
              <a:rPr lang="en-US" sz="4000" b="1" dirty="0">
                <a:solidFill>
                  <a:srgbClr val="991E66"/>
                </a:solidFill>
                <a:latin typeface="URW Geometric Extra Bold" pitchFamily="2" charset="0"/>
                <a:cs typeface="Arial" panose="020B0604020202020204" pitchFamily="34" charset="0"/>
              </a:rPr>
            </a:br>
            <a:r>
              <a:rPr lang="en-US" sz="4000" b="1" dirty="0">
                <a:solidFill>
                  <a:srgbClr val="991E66"/>
                </a:solidFill>
                <a:latin typeface="URW Geometric Extra Bold" pitchFamily="2" charset="0"/>
                <a:cs typeface="Arial" panose="020B0604020202020204" pitchFamily="34" charset="0"/>
              </a:rPr>
              <a:t>A BE</a:t>
            </a:r>
            <a:r>
              <a:rPr lang="en-US" sz="4000" b="1" spc="300" dirty="0">
                <a:solidFill>
                  <a:srgbClr val="991E66"/>
                </a:solidFill>
                <a:latin typeface="URW Geometric Extra Bold" pitchFamily="2" charset="0"/>
                <a:cs typeface="Arial" panose="020B0604020202020204" pitchFamily="34" charset="0"/>
              </a:rPr>
              <a:t>TT</a:t>
            </a:r>
            <a:r>
              <a:rPr lang="en-US" sz="4000" b="1" dirty="0">
                <a:solidFill>
                  <a:srgbClr val="991E66"/>
                </a:solidFill>
                <a:latin typeface="URW Geometric Extra Bold" pitchFamily="2" charset="0"/>
                <a:cs typeface="Arial" panose="020B0604020202020204" pitchFamily="34" charset="0"/>
              </a:rPr>
              <a:t>ER LIFE FOR OTHERS.</a:t>
            </a:r>
          </a:p>
        </p:txBody>
      </p:sp>
      <p:sp>
        <p:nvSpPr>
          <p:cNvPr id="4" name="Subtitle 1">
            <a:extLst>
              <a:ext uri="{FF2B5EF4-FFF2-40B4-BE49-F238E27FC236}">
                <a16:creationId xmlns:a16="http://schemas.microsoft.com/office/drawing/2014/main" id="{45835F04-4200-0D42-961B-1DCAF1BFDE59}"/>
              </a:ext>
            </a:extLst>
          </p:cNvPr>
          <p:cNvSpPr txBox="1">
            <a:spLocks/>
          </p:cNvSpPr>
          <p:nvPr/>
        </p:nvSpPr>
        <p:spPr>
          <a:xfrm>
            <a:off x="604157" y="2071771"/>
            <a:ext cx="7135586" cy="10626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E62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E62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E62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E62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E62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dirty="0">
                <a:latin typeface="URW Geometric Medium" pitchFamily="2" charset="0"/>
              </a:rPr>
              <a:t>A guide to careers in audiology; speech-language pathology; and speech, language, and hearing science</a:t>
            </a:r>
          </a:p>
        </p:txBody>
      </p:sp>
      <p:cxnSp>
        <p:nvCxnSpPr>
          <p:cNvPr id="7" name="Straight Connector 6">
            <a:extLst>
              <a:ext uri="{FF2B5EF4-FFF2-40B4-BE49-F238E27FC236}">
                <a16:creationId xmlns:a16="http://schemas.microsoft.com/office/drawing/2014/main" id="{04E64C32-6D6F-6AAF-E141-D18317239B56}"/>
              </a:ext>
            </a:extLst>
          </p:cNvPr>
          <p:cNvCxnSpPr>
            <a:cxnSpLocks/>
          </p:cNvCxnSpPr>
          <p:nvPr/>
        </p:nvCxnSpPr>
        <p:spPr>
          <a:xfrm>
            <a:off x="604157" y="1904698"/>
            <a:ext cx="6577693" cy="0"/>
          </a:xfrm>
          <a:prstGeom prst="line">
            <a:avLst/>
          </a:prstGeom>
          <a:ln w="25400">
            <a:solidFill>
              <a:srgbClr val="00778B"/>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A890771-08BB-C49A-0530-6C64BC3B78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15588" y="517589"/>
            <a:ext cx="1395412" cy="431569"/>
          </a:xfrm>
          <a:prstGeom prst="rect">
            <a:avLst/>
          </a:prstGeom>
        </p:spPr>
      </p:pic>
      <p:pic>
        <p:nvPicPr>
          <p:cNvPr id="5" name="Graphic 4">
            <a:extLst>
              <a:ext uri="{FF2B5EF4-FFF2-40B4-BE49-F238E27FC236}">
                <a16:creationId xmlns:a16="http://schemas.microsoft.com/office/drawing/2014/main" id="{0A17DEAB-2A20-E255-3B46-B1A0C8546B15}"/>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29305"/>
          <a:stretch/>
        </p:blipFill>
        <p:spPr>
          <a:xfrm>
            <a:off x="0" y="3924464"/>
            <a:ext cx="12192000" cy="2933536"/>
          </a:xfrm>
          <a:prstGeom prst="rect">
            <a:avLst/>
          </a:prstGeom>
        </p:spPr>
      </p:pic>
    </p:spTree>
    <p:extLst>
      <p:ext uri="{BB962C8B-B14F-4D97-AF65-F5344CB8AC3E}">
        <p14:creationId xmlns:p14="http://schemas.microsoft.com/office/powerpoint/2010/main" val="1934440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8A8C2-4D9D-38C9-5B41-4F35123F8816}"/>
            </a:ext>
          </a:extLst>
        </p:cNvPr>
        <p:cNvGrpSpPr/>
        <p:nvPr/>
      </p:nvGrpSpPr>
      <p:grpSpPr>
        <a:xfrm>
          <a:off x="0" y="0"/>
          <a:ext cx="0" cy="0"/>
          <a:chOff x="0" y="0"/>
          <a:chExt cx="0" cy="0"/>
        </a:xfrm>
      </p:grpSpPr>
      <p:pic>
        <p:nvPicPr>
          <p:cNvPr id="4" name="Graphic 3">
            <a:extLst>
              <a:ext uri="{FF2B5EF4-FFF2-40B4-BE49-F238E27FC236}">
                <a16:creationId xmlns:a16="http://schemas.microsoft.com/office/drawing/2014/main" id="{6D24BCE0-2B1F-AC5A-A99A-C9D61191987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29305"/>
          <a:stretch/>
        </p:blipFill>
        <p:spPr>
          <a:xfrm>
            <a:off x="-5434818" y="0"/>
            <a:ext cx="17626818" cy="2237519"/>
          </a:xfrm>
          <a:prstGeom prst="rect">
            <a:avLst/>
          </a:prstGeom>
        </p:spPr>
      </p:pic>
      <p:sp>
        <p:nvSpPr>
          <p:cNvPr id="3" name="Title 1">
            <a:extLst>
              <a:ext uri="{FF2B5EF4-FFF2-40B4-BE49-F238E27FC236}">
                <a16:creationId xmlns:a16="http://schemas.microsoft.com/office/drawing/2014/main" id="{AFC85DB9-BC0A-4292-46F9-E721B1CDBF5D}"/>
              </a:ext>
            </a:extLst>
          </p:cNvPr>
          <p:cNvSpPr txBox="1">
            <a:spLocks/>
          </p:cNvSpPr>
          <p:nvPr/>
        </p:nvSpPr>
        <p:spPr>
          <a:xfrm>
            <a:off x="3810050" y="674679"/>
            <a:ext cx="5059630" cy="618965"/>
          </a:xfrm>
          <a:prstGeom prst="rect">
            <a:avLst/>
          </a:prstGeom>
        </p:spPr>
        <p:txBody>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sz="3200" b="1" dirty="0">
                <a:solidFill>
                  <a:schemeClr val="bg1"/>
                </a:solidFill>
                <a:latin typeface="URW Geometric Extra Bold" pitchFamily="2" charset="0"/>
                <a:cs typeface="Arial" panose="020B0604020202020204" pitchFamily="34" charset="0"/>
              </a:rPr>
              <a:t>AUDIOLOGISTS HAVE A LOT OF OPTIONS</a:t>
            </a:r>
          </a:p>
        </p:txBody>
      </p:sp>
      <p:sp>
        <p:nvSpPr>
          <p:cNvPr id="9" name="Rectangle 8">
            <a:extLst>
              <a:ext uri="{FF2B5EF4-FFF2-40B4-BE49-F238E27FC236}">
                <a16:creationId xmlns:a16="http://schemas.microsoft.com/office/drawing/2014/main" id="{61F051FA-BA2B-DFB3-E42C-A14121BE6D4D}"/>
              </a:ext>
            </a:extLst>
          </p:cNvPr>
          <p:cNvSpPr/>
          <p:nvPr/>
        </p:nvSpPr>
        <p:spPr>
          <a:xfrm>
            <a:off x="1415505" y="2912198"/>
            <a:ext cx="8239939" cy="2958439"/>
          </a:xfrm>
          <a:prstGeom prst="rect">
            <a:avLst/>
          </a:prstGeom>
        </p:spPr>
        <p:txBody>
          <a:bodyPr wrap="square">
            <a:spAutoFit/>
          </a:bodyPr>
          <a:lstStyle/>
          <a:p>
            <a:pPr marL="285750" indent="-285750">
              <a:buFont typeface="Arial" panose="020B0604020202020204" pitchFamily="34" charset="0"/>
              <a:buChar char="•"/>
            </a:pPr>
            <a:r>
              <a:rPr lang="en-US" sz="2000" dirty="0">
                <a:latin typeface="URW Geometric Medium" pitchFamily="2" charset="0"/>
              </a:rPr>
              <a:t>Medical team</a:t>
            </a:r>
            <a:r>
              <a:rPr lang="en-US" sz="2000" dirty="0">
                <a:latin typeface="URW Geometric Medium" pitchFamily="2" charset="0"/>
                <a:cs typeface="Times New Roman" panose="02020603050405020304" pitchFamily="18" charset="0"/>
              </a:rPr>
              <a:t>−</a:t>
            </a:r>
            <a:r>
              <a:rPr lang="en-US" sz="2000" dirty="0">
                <a:latin typeface="URW Geometric Medium" pitchFamily="2" charset="0"/>
              </a:rPr>
              <a:t>including medical specialists, speech-language pathologists, educators, engineers, and scientists</a:t>
            </a:r>
          </a:p>
          <a:p>
            <a:pPr marL="285750" indent="-285750">
              <a:lnSpc>
                <a:spcPct val="150000"/>
              </a:lnSpc>
              <a:buFont typeface="Arial" panose="020B0604020202020204" pitchFamily="34" charset="0"/>
              <a:buChar char="•"/>
            </a:pPr>
            <a:r>
              <a:rPr lang="en-US" sz="2000" dirty="0">
                <a:latin typeface="URW Geometric Medium" pitchFamily="2" charset="0"/>
              </a:rPr>
              <a:t>Clinic or private practice serving clients with hearing loss</a:t>
            </a:r>
          </a:p>
          <a:p>
            <a:pPr marL="285750" indent="-285750">
              <a:lnSpc>
                <a:spcPct val="150000"/>
              </a:lnSpc>
              <a:buFont typeface="Arial" panose="020B0604020202020204" pitchFamily="34" charset="0"/>
              <a:buChar char="•"/>
            </a:pPr>
            <a:r>
              <a:rPr lang="en-US" sz="2000" dirty="0">
                <a:latin typeface="URW Geometric Medium" pitchFamily="2" charset="0"/>
              </a:rPr>
              <a:t>College professor to train the next generation of clinicians</a:t>
            </a:r>
          </a:p>
          <a:p>
            <a:pPr marL="285750" indent="-285750">
              <a:lnSpc>
                <a:spcPct val="150000"/>
              </a:lnSpc>
              <a:buFont typeface="Arial" panose="020B0604020202020204" pitchFamily="34" charset="0"/>
              <a:buChar char="•"/>
            </a:pPr>
            <a:r>
              <a:rPr lang="en-US" sz="2000" dirty="0">
                <a:latin typeface="URW Geometric Medium" pitchFamily="2" charset="0"/>
              </a:rPr>
              <a:t>Develop leading research that changes the ability to communicate</a:t>
            </a:r>
          </a:p>
          <a:p>
            <a:pPr marL="285750" indent="-285750">
              <a:lnSpc>
                <a:spcPct val="150000"/>
              </a:lnSpc>
              <a:buFont typeface="Arial" panose="020B0604020202020204" pitchFamily="34" charset="0"/>
              <a:buChar char="•"/>
            </a:pPr>
            <a:r>
              <a:rPr lang="en-US" sz="2000" dirty="0">
                <a:latin typeface="URW Geometric Medium" pitchFamily="2" charset="0"/>
              </a:rPr>
              <a:t>Educate other audiologists on technology and testing equipment</a:t>
            </a:r>
          </a:p>
          <a:p>
            <a:pPr marL="285750" indent="-285750">
              <a:lnSpc>
                <a:spcPct val="150000"/>
              </a:lnSpc>
              <a:buFont typeface="Arial" panose="020B0604020202020204" pitchFamily="34" charset="0"/>
              <a:buChar char="•"/>
            </a:pPr>
            <a:r>
              <a:rPr lang="en-US" sz="2000" dirty="0">
                <a:latin typeface="URW Geometric Medium" pitchFamily="2" charset="0"/>
              </a:rPr>
              <a:t>Develop programs to protect people’s hearing in the workplace</a:t>
            </a:r>
          </a:p>
        </p:txBody>
      </p:sp>
      <p:pic>
        <p:nvPicPr>
          <p:cNvPr id="6" name="Picture 5">
            <a:extLst>
              <a:ext uri="{FF2B5EF4-FFF2-40B4-BE49-F238E27FC236}">
                <a16:creationId xmlns:a16="http://schemas.microsoft.com/office/drawing/2014/main" id="{98D51B37-5979-ACC5-072B-E9FE084D5A6D}"/>
              </a:ext>
            </a:extLst>
          </p:cNvPr>
          <p:cNvPicPr>
            <a:picLocks noChangeAspect="1"/>
          </p:cNvPicPr>
          <p:nvPr/>
        </p:nvPicPr>
        <p:blipFill>
          <a:blip r:embed="rId5"/>
          <a:stretch>
            <a:fillRect/>
          </a:stretch>
        </p:blipFill>
        <p:spPr>
          <a:xfrm>
            <a:off x="1247659" y="497310"/>
            <a:ext cx="1105647" cy="1224109"/>
          </a:xfrm>
          <a:prstGeom prst="rect">
            <a:avLst/>
          </a:prstGeom>
        </p:spPr>
      </p:pic>
      <p:pic>
        <p:nvPicPr>
          <p:cNvPr id="8" name="Picture 7">
            <a:extLst>
              <a:ext uri="{FF2B5EF4-FFF2-40B4-BE49-F238E27FC236}">
                <a16:creationId xmlns:a16="http://schemas.microsoft.com/office/drawing/2014/main" id="{D68E7310-BE23-00C1-652B-A145A084B09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15588" y="6001182"/>
            <a:ext cx="1395412" cy="431569"/>
          </a:xfrm>
          <a:prstGeom prst="rect">
            <a:avLst/>
          </a:prstGeom>
        </p:spPr>
      </p:pic>
    </p:spTree>
    <p:extLst>
      <p:ext uri="{BB962C8B-B14F-4D97-AF65-F5344CB8AC3E}">
        <p14:creationId xmlns:p14="http://schemas.microsoft.com/office/powerpoint/2010/main" val="668952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CAA9DFB9-9714-E44B-A301-DEA72A21FAA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29305"/>
          <a:stretch/>
        </p:blipFill>
        <p:spPr>
          <a:xfrm>
            <a:off x="-5434818" y="0"/>
            <a:ext cx="17626818" cy="2237519"/>
          </a:xfrm>
          <a:prstGeom prst="rect">
            <a:avLst/>
          </a:prstGeom>
        </p:spPr>
      </p:pic>
      <p:sp>
        <p:nvSpPr>
          <p:cNvPr id="3" name="Title 1">
            <a:extLst>
              <a:ext uri="{FF2B5EF4-FFF2-40B4-BE49-F238E27FC236}">
                <a16:creationId xmlns:a16="http://schemas.microsoft.com/office/drawing/2014/main" id="{B81658E7-0B3F-254A-82C9-C743B5C6C98F}"/>
              </a:ext>
            </a:extLst>
          </p:cNvPr>
          <p:cNvSpPr txBox="1">
            <a:spLocks/>
          </p:cNvSpPr>
          <p:nvPr/>
        </p:nvSpPr>
        <p:spPr>
          <a:xfrm>
            <a:off x="3810050" y="872029"/>
            <a:ext cx="9200432" cy="493459"/>
          </a:xfrm>
          <a:prstGeom prst="rect">
            <a:avLst/>
          </a:prstGeom>
        </p:spPr>
        <p:txBody>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sz="3200" b="1" dirty="0">
                <a:solidFill>
                  <a:schemeClr val="bg1"/>
                </a:solidFill>
                <a:latin typeface="URW Geometric Extra Bold" pitchFamily="2" charset="0"/>
                <a:cs typeface="Arial" panose="020B0604020202020204" pitchFamily="34" charset="0"/>
              </a:rPr>
              <a:t>WHY AN AUDIOLOGY CAREER</a:t>
            </a:r>
          </a:p>
        </p:txBody>
      </p:sp>
      <p:sp>
        <p:nvSpPr>
          <p:cNvPr id="6" name="Content Placeholder 3">
            <a:extLst>
              <a:ext uri="{FF2B5EF4-FFF2-40B4-BE49-F238E27FC236}">
                <a16:creationId xmlns:a16="http://schemas.microsoft.com/office/drawing/2014/main" id="{074A9CBE-2A3F-2747-9AB7-B7F6AD925C4D}"/>
              </a:ext>
            </a:extLst>
          </p:cNvPr>
          <p:cNvSpPr txBox="1">
            <a:spLocks/>
          </p:cNvSpPr>
          <p:nvPr/>
        </p:nvSpPr>
        <p:spPr>
          <a:xfrm>
            <a:off x="799697" y="3142182"/>
            <a:ext cx="5157787" cy="4498975"/>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E62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E62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E62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E62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E62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URW Geometric Medium" pitchFamily="2" charset="0"/>
              </a:rPr>
              <a:t>1 in 5 teens have a measurable hearing loss</a:t>
            </a:r>
          </a:p>
          <a:p>
            <a:r>
              <a:rPr lang="en-US" sz="2000" dirty="0">
                <a:latin typeface="URW Geometric Medium" pitchFamily="2" charset="0"/>
              </a:rPr>
              <a:t>3 in 5 veterans returning from war report hearing loss or ringing in the ears (tinnitus)</a:t>
            </a:r>
            <a:endParaRPr lang="en-US" sz="2000" dirty="0">
              <a:latin typeface="URW Geometric Medium" pitchFamily="2" charset="0"/>
              <a:cs typeface="Arial"/>
            </a:endParaRPr>
          </a:p>
          <a:p>
            <a:r>
              <a:rPr lang="en-US" sz="2000" dirty="0">
                <a:solidFill>
                  <a:srgbClr val="6E6159"/>
                </a:solidFill>
                <a:latin typeface="URW Geometric Medium" pitchFamily="2" charset="0"/>
                <a:ea typeface="Roboto"/>
                <a:cs typeface="Roboto"/>
              </a:rPr>
              <a:t>12.5 percent of kids between the ages of 6 and 19 have hearing loss as a result of listening to loud music, particularly through earbuds at unsafe volumes</a:t>
            </a:r>
            <a:endParaRPr lang="en-US" sz="2000" dirty="0">
              <a:latin typeface="URW Geometric Medium" pitchFamily="2" charset="0"/>
              <a:cs typeface="Arial"/>
            </a:endParaRPr>
          </a:p>
          <a:p>
            <a:endParaRPr lang="en-US" sz="1800" dirty="0"/>
          </a:p>
          <a:p>
            <a:endParaRPr lang="en-US" sz="1800" dirty="0">
              <a:cs typeface="Arial" panose="020B0604020202020204"/>
            </a:endParaRPr>
          </a:p>
        </p:txBody>
      </p:sp>
      <p:sp>
        <p:nvSpPr>
          <p:cNvPr id="7" name="Content Placeholder 5">
            <a:extLst>
              <a:ext uri="{FF2B5EF4-FFF2-40B4-BE49-F238E27FC236}">
                <a16:creationId xmlns:a16="http://schemas.microsoft.com/office/drawing/2014/main" id="{1932CCBC-14E5-DC4E-86B2-E771DA0D3216}"/>
              </a:ext>
            </a:extLst>
          </p:cNvPr>
          <p:cNvSpPr txBox="1">
            <a:spLocks/>
          </p:cNvSpPr>
          <p:nvPr/>
        </p:nvSpPr>
        <p:spPr>
          <a:xfrm>
            <a:off x="6209115" y="3142182"/>
            <a:ext cx="5183188" cy="4498975"/>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E62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E62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E62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E62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E62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URW Geometric Medium" pitchFamily="2" charset="0"/>
                <a:ea typeface="Roboto"/>
                <a:cs typeface="Roboto"/>
              </a:rPr>
              <a:t>More than 1 million cochlear implants have been implanted worldwide</a:t>
            </a:r>
            <a:endParaRPr lang="en-US" sz="2000" dirty="0">
              <a:latin typeface="URW Geometric Medium" pitchFamily="2" charset="0"/>
              <a:ea typeface="+mn-lt"/>
              <a:cs typeface="+mn-lt"/>
            </a:endParaRPr>
          </a:p>
          <a:p>
            <a:r>
              <a:rPr lang="en-US" sz="2000" dirty="0">
                <a:latin typeface="URW Geometric Medium" pitchFamily="2" charset="0"/>
                <a:ea typeface="Roboto"/>
                <a:cs typeface="Roboto"/>
              </a:rPr>
              <a:t>More than 90% of deaf children are born to hearing parents</a:t>
            </a:r>
          </a:p>
          <a:p>
            <a:r>
              <a:rPr lang="en-US" sz="2000" dirty="0">
                <a:latin typeface="URW Geometric Medium" pitchFamily="2" charset="0"/>
                <a:ea typeface="Roboto"/>
                <a:cs typeface="Roboto"/>
              </a:rPr>
              <a:t>22 million Americans—or about 22 percent— are exposed to hazardous noise levels in the workplace</a:t>
            </a:r>
            <a:endParaRPr lang="en-US" sz="2000" dirty="0">
              <a:latin typeface="URW Geometric Medium" pitchFamily="2" charset="0"/>
              <a:cs typeface="Arial"/>
            </a:endParaRPr>
          </a:p>
        </p:txBody>
      </p:sp>
      <p:sp>
        <p:nvSpPr>
          <p:cNvPr id="2" name="TextBox 1">
            <a:extLst>
              <a:ext uri="{FF2B5EF4-FFF2-40B4-BE49-F238E27FC236}">
                <a16:creationId xmlns:a16="http://schemas.microsoft.com/office/drawing/2014/main" id="{09D87615-F0E0-C8F5-6409-E61DB1E5997E}"/>
              </a:ext>
            </a:extLst>
          </p:cNvPr>
          <p:cNvSpPr txBox="1"/>
          <p:nvPr/>
        </p:nvSpPr>
        <p:spPr>
          <a:xfrm>
            <a:off x="801687" y="6365875"/>
            <a:ext cx="17145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dirty="0">
                <a:latin typeface="URW Geometric" pitchFamily="2" charset="0"/>
                <a:cs typeface="Arial"/>
              </a:rPr>
              <a:t>Source: NIDCD, 2024</a:t>
            </a:r>
            <a:endParaRPr lang="en-US" i="1" dirty="0">
              <a:latin typeface="URW Geometric" pitchFamily="2" charset="0"/>
            </a:endParaRPr>
          </a:p>
        </p:txBody>
      </p:sp>
      <p:pic>
        <p:nvPicPr>
          <p:cNvPr id="8" name="Picture 7">
            <a:extLst>
              <a:ext uri="{FF2B5EF4-FFF2-40B4-BE49-F238E27FC236}">
                <a16:creationId xmlns:a16="http://schemas.microsoft.com/office/drawing/2014/main" id="{B586B6DD-4F79-BAD9-53B0-FC6283DA3416}"/>
              </a:ext>
            </a:extLst>
          </p:cNvPr>
          <p:cNvPicPr>
            <a:picLocks noChangeAspect="1"/>
          </p:cNvPicPr>
          <p:nvPr/>
        </p:nvPicPr>
        <p:blipFill>
          <a:blip r:embed="rId5"/>
          <a:stretch>
            <a:fillRect/>
          </a:stretch>
        </p:blipFill>
        <p:spPr>
          <a:xfrm>
            <a:off x="933595" y="456162"/>
            <a:ext cx="1450683" cy="1265257"/>
          </a:xfrm>
          <a:prstGeom prst="rect">
            <a:avLst/>
          </a:prstGeom>
        </p:spPr>
      </p:pic>
    </p:spTree>
    <p:extLst>
      <p:ext uri="{BB962C8B-B14F-4D97-AF65-F5344CB8AC3E}">
        <p14:creationId xmlns:p14="http://schemas.microsoft.com/office/powerpoint/2010/main" val="3101658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C45B5BA9-E93B-CC49-B41D-6F960377B50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29305"/>
          <a:stretch/>
        </p:blipFill>
        <p:spPr>
          <a:xfrm>
            <a:off x="-5403822" y="-30996"/>
            <a:ext cx="17626818" cy="2237519"/>
          </a:xfrm>
          <a:prstGeom prst="rect">
            <a:avLst/>
          </a:prstGeom>
        </p:spPr>
      </p:pic>
      <p:sp>
        <p:nvSpPr>
          <p:cNvPr id="5" name="Rectangle 4">
            <a:extLst>
              <a:ext uri="{FF2B5EF4-FFF2-40B4-BE49-F238E27FC236}">
                <a16:creationId xmlns:a16="http://schemas.microsoft.com/office/drawing/2014/main" id="{E6CF4589-2A3D-F644-88ED-EB5E53DCE2A1}"/>
              </a:ext>
            </a:extLst>
          </p:cNvPr>
          <p:cNvSpPr/>
          <p:nvPr/>
        </p:nvSpPr>
        <p:spPr>
          <a:xfrm>
            <a:off x="3970575" y="505749"/>
            <a:ext cx="5923234" cy="1077218"/>
          </a:xfrm>
          <a:prstGeom prst="rect">
            <a:avLst/>
          </a:prstGeom>
        </p:spPr>
        <p:txBody>
          <a:bodyPr wrap="square">
            <a:spAutoFit/>
          </a:bodyPr>
          <a:lstStyle/>
          <a:p>
            <a:r>
              <a:rPr lang="en-US" sz="3200" b="1" dirty="0">
                <a:solidFill>
                  <a:schemeClr val="bg1"/>
                </a:solidFill>
                <a:latin typeface="URW Geometric Extra Bold" pitchFamily="2" charset="0"/>
              </a:rPr>
              <a:t>TO BE AN ASHA-CERTIFIED AUDIOLOGIST, YOU NEED TO . . . </a:t>
            </a:r>
          </a:p>
        </p:txBody>
      </p:sp>
      <p:pic>
        <p:nvPicPr>
          <p:cNvPr id="7" name="Picture 6">
            <a:extLst>
              <a:ext uri="{FF2B5EF4-FFF2-40B4-BE49-F238E27FC236}">
                <a16:creationId xmlns:a16="http://schemas.microsoft.com/office/drawing/2014/main" id="{78EB9362-046D-EDD2-793F-B026AD762B89}"/>
              </a:ext>
            </a:extLst>
          </p:cNvPr>
          <p:cNvPicPr>
            <a:picLocks noChangeAspect="1"/>
          </p:cNvPicPr>
          <p:nvPr/>
        </p:nvPicPr>
        <p:blipFill>
          <a:blip r:embed="rId5"/>
          <a:stretch>
            <a:fillRect/>
          </a:stretch>
        </p:blipFill>
        <p:spPr>
          <a:xfrm>
            <a:off x="979399" y="380935"/>
            <a:ext cx="1533486" cy="1326846"/>
          </a:xfrm>
          <a:prstGeom prst="rect">
            <a:avLst/>
          </a:prstGeom>
        </p:spPr>
      </p:pic>
      <p:graphicFrame>
        <p:nvGraphicFramePr>
          <p:cNvPr id="9" name="Diagram 8">
            <a:extLst>
              <a:ext uri="{FF2B5EF4-FFF2-40B4-BE49-F238E27FC236}">
                <a16:creationId xmlns:a16="http://schemas.microsoft.com/office/drawing/2014/main" id="{FB70569F-6052-B495-6B85-F9F1C7FB8F27}"/>
              </a:ext>
            </a:extLst>
          </p:cNvPr>
          <p:cNvGraphicFramePr/>
          <p:nvPr>
            <p:extLst>
              <p:ext uri="{D42A27DB-BD31-4B8C-83A1-F6EECF244321}">
                <p14:modId xmlns:p14="http://schemas.microsoft.com/office/powerpoint/2010/main" val="1255442761"/>
              </p:ext>
            </p:extLst>
          </p:nvPr>
        </p:nvGraphicFramePr>
        <p:xfrm>
          <a:off x="561417" y="2618454"/>
          <a:ext cx="11069165" cy="34862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35190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011C287F-FFE5-AE4E-B5D9-0BC7C8DB7904}"/>
              </a:ext>
            </a:extLst>
          </p:cNvPr>
          <p:cNvSpPr>
            <a:spLocks noGrp="1"/>
          </p:cNvSpPr>
          <p:nvPr>
            <p:ph idx="1"/>
          </p:nvPr>
        </p:nvSpPr>
        <p:spPr>
          <a:xfrm>
            <a:off x="7434961" y="3357282"/>
            <a:ext cx="3758506" cy="1620026"/>
          </a:xfrm>
        </p:spPr>
        <p:txBody>
          <a:bodyPr vert="horz" lIns="91440" tIns="45720" rIns="91440" bIns="45720" rtlCol="0" anchor="t">
            <a:normAutofit/>
          </a:bodyPr>
          <a:lstStyle/>
          <a:p>
            <a:pPr marL="0" indent="0">
              <a:lnSpc>
                <a:spcPct val="100000"/>
              </a:lnSpc>
              <a:buNone/>
            </a:pPr>
            <a:r>
              <a:rPr lang="en-US" sz="2000" dirty="0">
                <a:solidFill>
                  <a:schemeClr val="tx2"/>
                </a:solidFill>
              </a:rPr>
              <a:t>Speech-language pathologists </a:t>
            </a:r>
            <a:r>
              <a:rPr lang="en-US" sz="2000" dirty="0">
                <a:solidFill>
                  <a:srgbClr val="6E6259"/>
                </a:solidFill>
              </a:rPr>
              <a:t>are health care professionals who identify, assess, and treat speech, language and swallowing disorders </a:t>
            </a:r>
            <a:r>
              <a:rPr lang="en-US" sz="2000" dirty="0"/>
              <a:t>in people of all ages.</a:t>
            </a:r>
          </a:p>
        </p:txBody>
      </p:sp>
      <p:sp>
        <p:nvSpPr>
          <p:cNvPr id="2" name="Title 1">
            <a:extLst>
              <a:ext uri="{FF2B5EF4-FFF2-40B4-BE49-F238E27FC236}">
                <a16:creationId xmlns:a16="http://schemas.microsoft.com/office/drawing/2014/main" id="{AB733798-C6B0-6843-98CC-616C3B6A17EB}"/>
              </a:ext>
            </a:extLst>
          </p:cNvPr>
          <p:cNvSpPr>
            <a:spLocks noGrp="1"/>
          </p:cNvSpPr>
          <p:nvPr>
            <p:ph type="title"/>
          </p:nvPr>
        </p:nvSpPr>
        <p:spPr>
          <a:xfrm>
            <a:off x="8511071" y="2367366"/>
            <a:ext cx="3141664" cy="815448"/>
          </a:xfrm>
        </p:spPr>
        <p:txBody>
          <a:bodyPr>
            <a:noAutofit/>
          </a:bodyPr>
          <a:lstStyle/>
          <a:p>
            <a:r>
              <a:rPr lang="en-US" sz="2700" dirty="0">
                <a:solidFill>
                  <a:srgbClr val="00778B"/>
                </a:solidFill>
                <a:cs typeface="Arial"/>
              </a:rPr>
              <a:t>WHAT IS A </a:t>
            </a:r>
            <a:br>
              <a:rPr lang="en-US" sz="2700" dirty="0">
                <a:solidFill>
                  <a:srgbClr val="00778B"/>
                </a:solidFill>
                <a:cs typeface="Arial" panose="020B0604020202020204" pitchFamily="34" charset="0"/>
              </a:rPr>
            </a:br>
            <a:r>
              <a:rPr lang="en-US" sz="2700" dirty="0">
                <a:solidFill>
                  <a:srgbClr val="00778B"/>
                </a:solidFill>
                <a:cs typeface="Arial"/>
              </a:rPr>
              <a:t>SPEECH-LANGUAGE PATHOLOGIST?</a:t>
            </a:r>
          </a:p>
        </p:txBody>
      </p:sp>
      <p:pic>
        <p:nvPicPr>
          <p:cNvPr id="3" name="Picture 2">
            <a:extLst>
              <a:ext uri="{FF2B5EF4-FFF2-40B4-BE49-F238E27FC236}">
                <a16:creationId xmlns:a16="http://schemas.microsoft.com/office/drawing/2014/main" id="{46451EFB-AA4D-78A1-A3B4-099BF6755FE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5732" y="0"/>
            <a:ext cx="6981369" cy="6979713"/>
          </a:xfrm>
          <a:prstGeom prst="ellipse">
            <a:avLst/>
          </a:prstGeom>
        </p:spPr>
      </p:pic>
      <p:pic>
        <p:nvPicPr>
          <p:cNvPr id="6" name="Picture 5">
            <a:extLst>
              <a:ext uri="{FF2B5EF4-FFF2-40B4-BE49-F238E27FC236}">
                <a16:creationId xmlns:a16="http://schemas.microsoft.com/office/drawing/2014/main" id="{B72A2B68-3366-4DE9-9B87-3E6AF0803B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15588" y="6001182"/>
            <a:ext cx="1395412" cy="431569"/>
          </a:xfrm>
          <a:prstGeom prst="rect">
            <a:avLst/>
          </a:prstGeom>
        </p:spPr>
      </p:pic>
      <p:grpSp>
        <p:nvGrpSpPr>
          <p:cNvPr id="9" name="Group 8">
            <a:extLst>
              <a:ext uri="{FF2B5EF4-FFF2-40B4-BE49-F238E27FC236}">
                <a16:creationId xmlns:a16="http://schemas.microsoft.com/office/drawing/2014/main" id="{3C72A9ED-B8E2-92AA-F6EB-A4F2C531259F}"/>
              </a:ext>
            </a:extLst>
          </p:cNvPr>
          <p:cNvGrpSpPr/>
          <p:nvPr/>
        </p:nvGrpSpPr>
        <p:grpSpPr>
          <a:xfrm>
            <a:off x="7417958" y="2076471"/>
            <a:ext cx="1007914" cy="1007914"/>
            <a:chOff x="7573144" y="452396"/>
            <a:chExt cx="1481328" cy="1481328"/>
          </a:xfrm>
        </p:grpSpPr>
        <p:sp>
          <p:nvSpPr>
            <p:cNvPr id="10" name="Oval 9">
              <a:extLst>
                <a:ext uri="{FF2B5EF4-FFF2-40B4-BE49-F238E27FC236}">
                  <a16:creationId xmlns:a16="http://schemas.microsoft.com/office/drawing/2014/main" id="{FA2E4262-FDB5-65ED-BB31-F937D010CDA6}"/>
                </a:ext>
              </a:extLst>
            </p:cNvPr>
            <p:cNvSpPr/>
            <p:nvPr/>
          </p:nvSpPr>
          <p:spPr>
            <a:xfrm>
              <a:off x="7573144" y="452396"/>
              <a:ext cx="1481328" cy="1481328"/>
            </a:xfrm>
            <a:prstGeom prst="ellipse">
              <a:avLst/>
            </a:prstGeom>
            <a:solidFill>
              <a:srgbClr val="007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7B5D02D0-0737-84AD-A167-0C36AC94DE68}"/>
                </a:ext>
              </a:extLst>
            </p:cNvPr>
            <p:cNvPicPr>
              <a:picLocks noChangeAspect="1"/>
            </p:cNvPicPr>
            <p:nvPr/>
          </p:nvPicPr>
          <p:blipFill>
            <a:blip r:embed="rId5"/>
            <a:stretch>
              <a:fillRect/>
            </a:stretch>
          </p:blipFill>
          <p:spPr>
            <a:xfrm>
              <a:off x="7934948" y="729222"/>
              <a:ext cx="757720" cy="927676"/>
            </a:xfrm>
            <a:prstGeom prst="rect">
              <a:avLst/>
            </a:prstGeom>
          </p:spPr>
        </p:pic>
      </p:grpSp>
    </p:spTree>
    <p:extLst>
      <p:ext uri="{BB962C8B-B14F-4D97-AF65-F5344CB8AC3E}">
        <p14:creationId xmlns:p14="http://schemas.microsoft.com/office/powerpoint/2010/main" val="3042951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CAA9DFB9-9714-E44B-A301-DEA72A21FAA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29305"/>
          <a:stretch/>
        </p:blipFill>
        <p:spPr>
          <a:xfrm>
            <a:off x="-5434818" y="0"/>
            <a:ext cx="17626818" cy="2237519"/>
          </a:xfrm>
          <a:prstGeom prst="rect">
            <a:avLst/>
          </a:prstGeom>
        </p:spPr>
      </p:pic>
      <p:sp>
        <p:nvSpPr>
          <p:cNvPr id="3" name="Title 1">
            <a:extLst>
              <a:ext uri="{FF2B5EF4-FFF2-40B4-BE49-F238E27FC236}">
                <a16:creationId xmlns:a16="http://schemas.microsoft.com/office/drawing/2014/main" id="{B81658E7-0B3F-254A-82C9-C743B5C6C98F}"/>
              </a:ext>
            </a:extLst>
          </p:cNvPr>
          <p:cNvSpPr txBox="1">
            <a:spLocks/>
          </p:cNvSpPr>
          <p:nvPr/>
        </p:nvSpPr>
        <p:spPr>
          <a:xfrm>
            <a:off x="3810050" y="544912"/>
            <a:ext cx="6120334" cy="1087755"/>
          </a:xfrm>
          <a:prstGeom prst="rect">
            <a:avLst/>
          </a:prstGeom>
        </p:spPr>
        <p:txBody>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sz="3200" b="1" dirty="0">
                <a:solidFill>
                  <a:schemeClr val="bg1"/>
                </a:solidFill>
                <a:latin typeface="URW Geometric Extra Bold" pitchFamily="2" charset="0"/>
                <a:cs typeface="Arial" panose="020B0604020202020204" pitchFamily="34" charset="0"/>
              </a:rPr>
              <a:t>EXAMPLES OF WHAT YOU’LL DO AS A SPEECH-LANGUAGE PATHOLOGIST</a:t>
            </a:r>
          </a:p>
        </p:txBody>
      </p:sp>
      <p:sp>
        <p:nvSpPr>
          <p:cNvPr id="9" name="Rectangle 8">
            <a:extLst>
              <a:ext uri="{FF2B5EF4-FFF2-40B4-BE49-F238E27FC236}">
                <a16:creationId xmlns:a16="http://schemas.microsoft.com/office/drawing/2014/main" id="{3C693DE8-B2BA-8F42-A391-BBEAB2913C45}"/>
              </a:ext>
            </a:extLst>
          </p:cNvPr>
          <p:cNvSpPr/>
          <p:nvPr/>
        </p:nvSpPr>
        <p:spPr>
          <a:xfrm>
            <a:off x="1475973" y="2780121"/>
            <a:ext cx="9240054" cy="3379708"/>
          </a:xfrm>
          <a:prstGeom prst="rect">
            <a:avLst/>
          </a:prstGeom>
        </p:spPr>
        <p:txBody>
          <a:bodyPr wrap="square" lIns="91440" tIns="45720" rIns="91440" bIns="45720" anchor="t">
            <a:spAutoFit/>
          </a:bodyPr>
          <a:lstStyle/>
          <a:p>
            <a:pPr marL="285750" indent="-285750">
              <a:lnSpc>
                <a:spcPct val="150000"/>
              </a:lnSpc>
              <a:buFont typeface="Arial" panose="020B0604020202020204" pitchFamily="34" charset="0"/>
              <a:buChar char="•"/>
            </a:pPr>
            <a:r>
              <a:rPr lang="en-US" sz="2000" dirty="0">
                <a:latin typeface="URW Geometric Medium" pitchFamily="2" charset="0"/>
              </a:rPr>
              <a:t>Help a child with stuttering</a:t>
            </a:r>
          </a:p>
          <a:p>
            <a:pPr marL="285750" indent="-285750">
              <a:lnSpc>
                <a:spcPct val="150000"/>
              </a:lnSpc>
              <a:spcAft>
                <a:spcPts val="600"/>
              </a:spcAft>
              <a:buFont typeface="Arial" panose="020B0604020202020204" pitchFamily="34" charset="0"/>
              <a:buChar char="•"/>
            </a:pPr>
            <a:r>
              <a:rPr lang="en-US" sz="2000" dirty="0">
                <a:latin typeface="URW Geometric Medium" pitchFamily="2" charset="0"/>
              </a:rPr>
              <a:t>Teach a stroke patient how to swallow again</a:t>
            </a:r>
            <a:endParaRPr lang="en-US" sz="2000" dirty="0">
              <a:latin typeface="URW Geometric Medium" pitchFamily="2" charset="0"/>
              <a:cs typeface="Arial"/>
            </a:endParaRPr>
          </a:p>
          <a:p>
            <a:pPr marL="285750" indent="-285750">
              <a:spcAft>
                <a:spcPts val="600"/>
              </a:spcAft>
              <a:buFont typeface="Arial" panose="020B0604020202020204" pitchFamily="34" charset="0"/>
              <a:buChar char="•"/>
            </a:pPr>
            <a:r>
              <a:rPr lang="en-US" sz="2000" dirty="0">
                <a:latin typeface="URW Geometric Medium" pitchFamily="2" charset="0"/>
              </a:rPr>
              <a:t>Teach a person and their care partners how to use an augmentative and alternative communication (AAC) device</a:t>
            </a:r>
            <a:endParaRPr lang="en-US" sz="2000" dirty="0">
              <a:latin typeface="URW Geometric Medium" pitchFamily="2" charset="0"/>
              <a:cs typeface="Arial"/>
            </a:endParaRPr>
          </a:p>
          <a:p>
            <a:pPr marL="285750" indent="-285750">
              <a:lnSpc>
                <a:spcPct val="150000"/>
              </a:lnSpc>
              <a:spcAft>
                <a:spcPts val="1200"/>
              </a:spcAft>
              <a:buFont typeface="Arial" panose="020B0604020202020204" pitchFamily="34" charset="0"/>
              <a:buChar char="•"/>
            </a:pPr>
            <a:r>
              <a:rPr lang="en-US" sz="2000" dirty="0">
                <a:latin typeface="URW Geometric Medium" pitchFamily="2" charset="0"/>
              </a:rPr>
              <a:t>Help a singer or performer maintain their voice</a:t>
            </a:r>
            <a:endParaRPr lang="en-US" sz="2000" dirty="0">
              <a:latin typeface="URW Geometric Medium" pitchFamily="2" charset="0"/>
              <a:cs typeface="Arial"/>
            </a:endParaRPr>
          </a:p>
          <a:p>
            <a:pPr marL="285750" indent="-285750">
              <a:buFont typeface="Arial" panose="020B0604020202020204" pitchFamily="34" charset="0"/>
              <a:buChar char="•"/>
            </a:pPr>
            <a:r>
              <a:rPr lang="en-US" sz="2000" dirty="0">
                <a:latin typeface="URW Geometric Medium" pitchFamily="2" charset="0"/>
              </a:rPr>
              <a:t>Work with kids who speak English as a second language learn to honor both language’s pronunciations</a:t>
            </a:r>
            <a:endParaRPr lang="en-US" sz="2000" dirty="0">
              <a:latin typeface="URW Geometric Medium" pitchFamily="2" charset="0"/>
              <a:cs typeface="Arial"/>
            </a:endParaRPr>
          </a:p>
          <a:p>
            <a:pPr marL="285750" indent="-285750">
              <a:lnSpc>
                <a:spcPct val="150000"/>
              </a:lnSpc>
              <a:buFont typeface="Arial" panose="020B0604020202020204" pitchFamily="34" charset="0"/>
              <a:buChar char="•"/>
            </a:pPr>
            <a:endParaRPr lang="en-US" dirty="0">
              <a:latin typeface="URW Geometric Medium" pitchFamily="2" charset="0"/>
            </a:endParaRPr>
          </a:p>
        </p:txBody>
      </p:sp>
      <p:pic>
        <p:nvPicPr>
          <p:cNvPr id="5" name="Picture 4">
            <a:extLst>
              <a:ext uri="{FF2B5EF4-FFF2-40B4-BE49-F238E27FC236}">
                <a16:creationId xmlns:a16="http://schemas.microsoft.com/office/drawing/2014/main" id="{BC72B4BE-1D36-E564-C2B8-AFAC20A699FB}"/>
              </a:ext>
            </a:extLst>
          </p:cNvPr>
          <p:cNvPicPr>
            <a:picLocks noChangeAspect="1"/>
          </p:cNvPicPr>
          <p:nvPr/>
        </p:nvPicPr>
        <p:blipFill>
          <a:blip r:embed="rId5"/>
          <a:stretch>
            <a:fillRect/>
          </a:stretch>
        </p:blipFill>
        <p:spPr>
          <a:xfrm>
            <a:off x="1177868" y="456162"/>
            <a:ext cx="1033454" cy="1265257"/>
          </a:xfrm>
          <a:prstGeom prst="rect">
            <a:avLst/>
          </a:prstGeom>
        </p:spPr>
      </p:pic>
      <p:pic>
        <p:nvPicPr>
          <p:cNvPr id="7" name="Picture 6">
            <a:extLst>
              <a:ext uri="{FF2B5EF4-FFF2-40B4-BE49-F238E27FC236}">
                <a16:creationId xmlns:a16="http://schemas.microsoft.com/office/drawing/2014/main" id="{69028B23-CD0C-40F8-685E-2238874B91D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15588" y="6001182"/>
            <a:ext cx="1395412" cy="431569"/>
          </a:xfrm>
          <a:prstGeom prst="rect">
            <a:avLst/>
          </a:prstGeom>
        </p:spPr>
      </p:pic>
    </p:spTree>
    <p:extLst>
      <p:ext uri="{BB962C8B-B14F-4D97-AF65-F5344CB8AC3E}">
        <p14:creationId xmlns:p14="http://schemas.microsoft.com/office/powerpoint/2010/main" val="305980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CD9DE-4518-A9C7-61E3-7B6B59958058}"/>
            </a:ext>
          </a:extLst>
        </p:cNvPr>
        <p:cNvGrpSpPr/>
        <p:nvPr/>
      </p:nvGrpSpPr>
      <p:grpSpPr>
        <a:xfrm>
          <a:off x="0" y="0"/>
          <a:ext cx="0" cy="0"/>
          <a:chOff x="0" y="0"/>
          <a:chExt cx="0" cy="0"/>
        </a:xfrm>
      </p:grpSpPr>
      <p:pic>
        <p:nvPicPr>
          <p:cNvPr id="4" name="Graphic 3">
            <a:extLst>
              <a:ext uri="{FF2B5EF4-FFF2-40B4-BE49-F238E27FC236}">
                <a16:creationId xmlns:a16="http://schemas.microsoft.com/office/drawing/2014/main" id="{96290A0A-DFA8-F63D-9E28-F14FFE85852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29305"/>
          <a:stretch/>
        </p:blipFill>
        <p:spPr>
          <a:xfrm>
            <a:off x="-5434818" y="0"/>
            <a:ext cx="17626818" cy="2237519"/>
          </a:xfrm>
          <a:prstGeom prst="rect">
            <a:avLst/>
          </a:prstGeom>
        </p:spPr>
      </p:pic>
      <p:sp>
        <p:nvSpPr>
          <p:cNvPr id="3" name="Title 1">
            <a:extLst>
              <a:ext uri="{FF2B5EF4-FFF2-40B4-BE49-F238E27FC236}">
                <a16:creationId xmlns:a16="http://schemas.microsoft.com/office/drawing/2014/main" id="{C0448EC5-CED9-7E85-1042-2361C2B4D7E7}"/>
              </a:ext>
            </a:extLst>
          </p:cNvPr>
          <p:cNvSpPr txBox="1">
            <a:spLocks/>
          </p:cNvSpPr>
          <p:nvPr/>
        </p:nvSpPr>
        <p:spPr>
          <a:xfrm>
            <a:off x="3827979" y="872028"/>
            <a:ext cx="9200432" cy="601036"/>
          </a:xfrm>
          <a:prstGeom prst="rect">
            <a:avLst/>
          </a:prstGeom>
        </p:spPr>
        <p:txBody>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sz="3200" b="1" dirty="0">
                <a:solidFill>
                  <a:schemeClr val="bg1"/>
                </a:solidFill>
                <a:latin typeface="URW Geometric Extra Bold" pitchFamily="2" charset="0"/>
                <a:cs typeface="Arial" panose="020B0604020202020204" pitchFamily="34" charset="0"/>
              </a:rPr>
              <a:t>SLPS HAVE A LOT OF OPTIONS</a:t>
            </a:r>
          </a:p>
        </p:txBody>
      </p:sp>
      <p:sp>
        <p:nvSpPr>
          <p:cNvPr id="9" name="Rectangle 8">
            <a:extLst>
              <a:ext uri="{FF2B5EF4-FFF2-40B4-BE49-F238E27FC236}">
                <a16:creationId xmlns:a16="http://schemas.microsoft.com/office/drawing/2014/main" id="{67E3891F-3D8F-7F99-49B0-43C610A8161E}"/>
              </a:ext>
            </a:extLst>
          </p:cNvPr>
          <p:cNvSpPr/>
          <p:nvPr/>
        </p:nvSpPr>
        <p:spPr>
          <a:xfrm>
            <a:off x="1451364" y="2545587"/>
            <a:ext cx="9545720" cy="3995966"/>
          </a:xfrm>
          <a:prstGeom prst="rect">
            <a:avLst/>
          </a:prstGeom>
        </p:spPr>
        <p:txBody>
          <a:bodyPr wrap="square" lIns="91440" tIns="45720" rIns="91440" bIns="45720" anchor="t">
            <a:spAutoFit/>
          </a:bodyPr>
          <a:lstStyle/>
          <a:p>
            <a:pPr marL="285750" indent="-285750">
              <a:lnSpc>
                <a:spcPct val="150000"/>
              </a:lnSpc>
              <a:buFont typeface="Arial" panose="020B0604020202020204" pitchFamily="34" charset="0"/>
              <a:buChar char="•"/>
            </a:pPr>
            <a:r>
              <a:rPr lang="en-US" sz="2000" dirty="0">
                <a:latin typeface="URW Geometric Medium" pitchFamily="2" charset="0"/>
              </a:rPr>
              <a:t>Manage a university or hospital speech and hearing clinic</a:t>
            </a:r>
          </a:p>
          <a:p>
            <a:pPr marL="285750" indent="-285750">
              <a:lnSpc>
                <a:spcPct val="150000"/>
              </a:lnSpc>
              <a:spcAft>
                <a:spcPts val="600"/>
              </a:spcAft>
              <a:buFont typeface="Arial" panose="020B0604020202020204" pitchFamily="34" charset="0"/>
              <a:buChar char="•"/>
            </a:pPr>
            <a:r>
              <a:rPr lang="en-US" sz="2000" dirty="0">
                <a:latin typeface="URW Geometric Medium" pitchFamily="2" charset="0"/>
              </a:rPr>
              <a:t>Serve patients in their private practice</a:t>
            </a:r>
            <a:endParaRPr lang="en-US" sz="2000" dirty="0">
              <a:latin typeface="URW Geometric Medium" pitchFamily="2" charset="0"/>
              <a:cs typeface="Arial"/>
            </a:endParaRPr>
          </a:p>
          <a:p>
            <a:pPr marL="285750" indent="-285750">
              <a:spcAft>
                <a:spcPts val="600"/>
              </a:spcAft>
              <a:buFont typeface="Arial" panose="020B0604020202020204" pitchFamily="34" charset="0"/>
              <a:buChar char="•"/>
            </a:pPr>
            <a:r>
              <a:rPr lang="en-US" sz="2000" dirty="0">
                <a:latin typeface="URW Geometric Medium" pitchFamily="2" charset="0"/>
              </a:rPr>
              <a:t>Be an innovator who develops new methods and equipment to evaluate communication and related problems</a:t>
            </a:r>
            <a:endParaRPr lang="en-US" sz="2000" dirty="0">
              <a:latin typeface="URW Geometric Medium" pitchFamily="2" charset="0"/>
              <a:cs typeface="Arial"/>
            </a:endParaRPr>
          </a:p>
          <a:p>
            <a:pPr marL="285750" indent="-285750">
              <a:lnSpc>
                <a:spcPct val="150000"/>
              </a:lnSpc>
              <a:buFont typeface="Arial" panose="020B0604020202020204" pitchFamily="34" charset="0"/>
              <a:buChar char="•"/>
            </a:pPr>
            <a:r>
              <a:rPr lang="en-US" sz="2000" dirty="0">
                <a:latin typeface="URW Geometric Medium" pitchFamily="2" charset="0"/>
              </a:rPr>
              <a:t>Help employees improve communication with customers</a:t>
            </a:r>
            <a:endParaRPr lang="en-US" sz="2000" dirty="0">
              <a:latin typeface="URW Geometric Medium" pitchFamily="2" charset="0"/>
              <a:cs typeface="Arial"/>
            </a:endParaRPr>
          </a:p>
          <a:p>
            <a:pPr marL="285750" indent="-285750">
              <a:lnSpc>
                <a:spcPct val="150000"/>
              </a:lnSpc>
              <a:buFont typeface="Arial" panose="020B0604020202020204" pitchFamily="34" charset="0"/>
              <a:buChar char="•"/>
            </a:pPr>
            <a:r>
              <a:rPr lang="en-US" sz="2000" dirty="0">
                <a:solidFill>
                  <a:srgbClr val="6E6159"/>
                </a:solidFill>
                <a:latin typeface="URW Geometric Medium" pitchFamily="2" charset="0"/>
                <a:cs typeface="Arial"/>
              </a:rPr>
              <a:t>Support students in preschool through high school</a:t>
            </a:r>
          </a:p>
          <a:p>
            <a:pPr marL="285750" indent="-285750">
              <a:lnSpc>
                <a:spcPct val="150000"/>
              </a:lnSpc>
              <a:buFont typeface="Arial" panose="020B0604020202020204" pitchFamily="34" charset="0"/>
              <a:buChar char="•"/>
            </a:pPr>
            <a:r>
              <a:rPr lang="en-US" sz="2000" dirty="0">
                <a:latin typeface="URW Geometric Medium" pitchFamily="2" charset="0"/>
              </a:rPr>
              <a:t>Help musicians and singers maintain their voice</a:t>
            </a:r>
            <a:endParaRPr lang="en-US" sz="2000" dirty="0">
              <a:latin typeface="URW Geometric Medium" pitchFamily="2" charset="0"/>
              <a:cs typeface="Arial"/>
            </a:endParaRPr>
          </a:p>
          <a:p>
            <a:pPr marL="285750" indent="-285750">
              <a:lnSpc>
                <a:spcPct val="150000"/>
              </a:lnSpc>
              <a:buFont typeface="Arial" panose="020B0604020202020204" pitchFamily="34" charset="0"/>
              <a:buChar char="•"/>
            </a:pPr>
            <a:r>
              <a:rPr lang="en-US" sz="2000" dirty="0">
                <a:latin typeface="URW Geometric Medium" pitchFamily="2" charset="0"/>
              </a:rPr>
              <a:t>Work as a college professor to train the next generation of clinicians</a:t>
            </a:r>
            <a:endParaRPr lang="en-US" sz="2000" dirty="0">
              <a:latin typeface="URW Geometric Medium" pitchFamily="2" charset="0"/>
              <a:cs typeface="Arial"/>
            </a:endParaRPr>
          </a:p>
          <a:p>
            <a:pPr marL="285750" indent="-285750">
              <a:lnSpc>
                <a:spcPct val="150000"/>
              </a:lnSpc>
              <a:buFont typeface="Arial" panose="020B0604020202020204" pitchFamily="34" charset="0"/>
              <a:buChar char="•"/>
            </a:pPr>
            <a:endParaRPr lang="en-US" dirty="0"/>
          </a:p>
        </p:txBody>
      </p:sp>
      <p:pic>
        <p:nvPicPr>
          <p:cNvPr id="2" name="Picture 1">
            <a:extLst>
              <a:ext uri="{FF2B5EF4-FFF2-40B4-BE49-F238E27FC236}">
                <a16:creationId xmlns:a16="http://schemas.microsoft.com/office/drawing/2014/main" id="{6C89D999-B48F-F205-8FD5-45BE050DE1BC}"/>
              </a:ext>
            </a:extLst>
          </p:cNvPr>
          <p:cNvPicPr>
            <a:picLocks noChangeAspect="1"/>
          </p:cNvPicPr>
          <p:nvPr/>
        </p:nvPicPr>
        <p:blipFill>
          <a:blip r:embed="rId5"/>
          <a:stretch>
            <a:fillRect/>
          </a:stretch>
        </p:blipFill>
        <p:spPr>
          <a:xfrm>
            <a:off x="1247659" y="497310"/>
            <a:ext cx="1105647" cy="1224109"/>
          </a:xfrm>
          <a:prstGeom prst="rect">
            <a:avLst/>
          </a:prstGeom>
        </p:spPr>
      </p:pic>
      <p:pic>
        <p:nvPicPr>
          <p:cNvPr id="5" name="Picture 4">
            <a:extLst>
              <a:ext uri="{FF2B5EF4-FFF2-40B4-BE49-F238E27FC236}">
                <a16:creationId xmlns:a16="http://schemas.microsoft.com/office/drawing/2014/main" id="{FD2BA31E-2E20-F1DE-D426-E2996D07FB1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15588" y="6001182"/>
            <a:ext cx="1395412" cy="431569"/>
          </a:xfrm>
          <a:prstGeom prst="rect">
            <a:avLst/>
          </a:prstGeom>
        </p:spPr>
      </p:pic>
    </p:spTree>
    <p:extLst>
      <p:ext uri="{BB962C8B-B14F-4D97-AF65-F5344CB8AC3E}">
        <p14:creationId xmlns:p14="http://schemas.microsoft.com/office/powerpoint/2010/main" val="519724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8E2B0F1F-1409-6503-4E20-261D84AE961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29305"/>
          <a:stretch/>
        </p:blipFill>
        <p:spPr>
          <a:xfrm>
            <a:off x="-5416530" y="0"/>
            <a:ext cx="17626818" cy="2237519"/>
          </a:xfrm>
          <a:prstGeom prst="rect">
            <a:avLst/>
          </a:prstGeom>
        </p:spPr>
      </p:pic>
      <p:sp>
        <p:nvSpPr>
          <p:cNvPr id="8" name="Title 1">
            <a:extLst>
              <a:ext uri="{FF2B5EF4-FFF2-40B4-BE49-F238E27FC236}">
                <a16:creationId xmlns:a16="http://schemas.microsoft.com/office/drawing/2014/main" id="{B0DE8777-9F4E-0144-8ED4-79BF2A3ED5C4}"/>
              </a:ext>
            </a:extLst>
          </p:cNvPr>
          <p:cNvSpPr txBox="1">
            <a:spLocks/>
          </p:cNvSpPr>
          <p:nvPr/>
        </p:nvSpPr>
        <p:spPr>
          <a:xfrm>
            <a:off x="3810050" y="626241"/>
            <a:ext cx="9200432" cy="1087755"/>
          </a:xfrm>
          <a:prstGeom prst="rect">
            <a:avLst/>
          </a:prstGeom>
        </p:spPr>
        <p:txBody>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sz="3200" b="1" dirty="0">
                <a:solidFill>
                  <a:schemeClr val="bg1"/>
                </a:solidFill>
                <a:latin typeface="URW Geometric Extra Bold" pitchFamily="2" charset="0"/>
                <a:cs typeface="Arial" panose="020B0604020202020204" pitchFamily="34" charset="0"/>
              </a:rPr>
              <a:t>WHY A CAREER IN </a:t>
            </a:r>
            <a:br>
              <a:rPr lang="en-US" sz="3200" b="1" dirty="0">
                <a:solidFill>
                  <a:schemeClr val="bg1"/>
                </a:solidFill>
                <a:latin typeface="URW Geometric Extra Bold" pitchFamily="2" charset="0"/>
                <a:cs typeface="Arial" panose="020B0604020202020204" pitchFamily="34" charset="0"/>
              </a:rPr>
            </a:br>
            <a:r>
              <a:rPr lang="en-US" sz="3200" b="1" dirty="0">
                <a:solidFill>
                  <a:schemeClr val="bg1"/>
                </a:solidFill>
                <a:latin typeface="URW Geometric Extra Bold" pitchFamily="2" charset="0"/>
                <a:cs typeface="Arial" panose="020B0604020202020204" pitchFamily="34" charset="0"/>
              </a:rPr>
              <a:t>SPEECH-LANGUAGE PATHOLOGY?</a:t>
            </a:r>
          </a:p>
        </p:txBody>
      </p:sp>
      <p:sp>
        <p:nvSpPr>
          <p:cNvPr id="12" name="Content Placeholder 3">
            <a:extLst>
              <a:ext uri="{FF2B5EF4-FFF2-40B4-BE49-F238E27FC236}">
                <a16:creationId xmlns:a16="http://schemas.microsoft.com/office/drawing/2014/main" id="{C2EFE7CD-6F4B-AB4C-8C03-BDA5E5C4DD21}"/>
              </a:ext>
            </a:extLst>
          </p:cNvPr>
          <p:cNvSpPr txBox="1">
            <a:spLocks/>
          </p:cNvSpPr>
          <p:nvPr/>
        </p:nvSpPr>
        <p:spPr>
          <a:xfrm>
            <a:off x="791858" y="2796568"/>
            <a:ext cx="10681436" cy="2965491"/>
          </a:xfrm>
          <a:prstGeom prst="rect">
            <a:avLst/>
          </a:prstGeom>
        </p:spPr>
        <p:txBody>
          <a:bodyPr lIns="91440" tIns="45720" rIns="91440" bIns="45720" numCol="2" spcCol="548640" anchor="t">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E62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E62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E62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E62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E62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8000" dirty="0">
                <a:latin typeface="URW Geometric Medium" pitchFamily="2" charset="0"/>
              </a:rPr>
              <a:t>About 1 million people in the United States have Parkinson’s disease</a:t>
            </a:r>
          </a:p>
          <a:p>
            <a:pPr>
              <a:lnSpc>
                <a:spcPct val="100000"/>
              </a:lnSpc>
            </a:pPr>
            <a:r>
              <a:rPr lang="en-US" sz="8000" dirty="0">
                <a:latin typeface="URW Geometric Medium" pitchFamily="2" charset="0"/>
              </a:rPr>
              <a:t>Approximately 17.9 million adults in the U.S. have trouble using their voices</a:t>
            </a:r>
          </a:p>
          <a:p>
            <a:pPr>
              <a:lnSpc>
                <a:spcPct val="100000"/>
              </a:lnSpc>
            </a:pPr>
            <a:r>
              <a:rPr lang="en-US" sz="8000" dirty="0">
                <a:latin typeface="URW Geometric Medium" pitchFamily="2" charset="0"/>
              </a:rPr>
              <a:t>In the United States, about 3 million people stutter</a:t>
            </a:r>
          </a:p>
          <a:p>
            <a:pPr>
              <a:lnSpc>
                <a:spcPct val="120000"/>
              </a:lnSpc>
            </a:pPr>
            <a:r>
              <a:rPr lang="en-US" sz="8000" dirty="0">
                <a:latin typeface="URW Geometric Medium" pitchFamily="2" charset="0"/>
              </a:rPr>
              <a:t>Nearly 1 in 12</a:t>
            </a:r>
            <a:r>
              <a:rPr lang="en-US" sz="8000" dirty="0">
                <a:latin typeface="URW Geometric Medium" pitchFamily="2" charset="0"/>
                <a:cs typeface="Arial"/>
              </a:rPr>
              <a:t> </a:t>
            </a:r>
            <a:r>
              <a:rPr lang="en-US" sz="8000" dirty="0">
                <a:latin typeface="URW Geometric Medium" pitchFamily="2" charset="0"/>
              </a:rPr>
              <a:t>(7.7%) U.S. children ages 3</a:t>
            </a:r>
            <a:r>
              <a:rPr lang="en-US" sz="8000" dirty="0">
                <a:effectLst/>
                <a:latin typeface="URW Geometric Medium" pitchFamily="2" charset="0"/>
              </a:rPr>
              <a:t>–</a:t>
            </a:r>
            <a:r>
              <a:rPr lang="en-US" sz="8000" dirty="0">
                <a:latin typeface="URW Geometric Medium" pitchFamily="2" charset="0"/>
              </a:rPr>
              <a:t>17 has had a disorder related to voice, speech, language, or swallowing in the past 12 months</a:t>
            </a:r>
          </a:p>
          <a:p>
            <a:pPr>
              <a:lnSpc>
                <a:spcPct val="120000"/>
              </a:lnSpc>
            </a:pPr>
            <a:r>
              <a:rPr lang="en-US" sz="8000" dirty="0">
                <a:effectLst/>
                <a:latin typeface="URW Geometric Medium" pitchFamily="2" charset="0"/>
              </a:rPr>
              <a:t>Anyone can acquire aphasia (a loss of the ability to use or understand language), but most people who have aphasia are in their middle to late years. Men and women are equally affected. About 2 million people in the United States currently have aphasia.</a:t>
            </a:r>
            <a:endParaRPr lang="en-US" sz="8000" dirty="0">
              <a:latin typeface="URW Geometric Medium" pitchFamily="2" charset="0"/>
            </a:endParaRPr>
          </a:p>
          <a:p>
            <a:pPr>
              <a:lnSpc>
                <a:spcPct val="100000"/>
              </a:lnSpc>
            </a:pPr>
            <a:endParaRPr lang="en-US" sz="2000" dirty="0">
              <a:latin typeface="URW Geometric Medium" pitchFamily="2" charset="0"/>
              <a:cs typeface="Arial"/>
            </a:endParaRPr>
          </a:p>
        </p:txBody>
      </p:sp>
      <p:sp>
        <p:nvSpPr>
          <p:cNvPr id="14" name="Rectangle 13">
            <a:extLst>
              <a:ext uri="{FF2B5EF4-FFF2-40B4-BE49-F238E27FC236}">
                <a16:creationId xmlns:a16="http://schemas.microsoft.com/office/drawing/2014/main" id="{5F6A9D5B-05B2-B14D-936E-27899E5473EA}"/>
              </a:ext>
            </a:extLst>
          </p:cNvPr>
          <p:cNvSpPr/>
          <p:nvPr/>
        </p:nvSpPr>
        <p:spPr>
          <a:xfrm>
            <a:off x="799697" y="6285582"/>
            <a:ext cx="1669047" cy="276999"/>
          </a:xfrm>
          <a:prstGeom prst="rect">
            <a:avLst/>
          </a:prstGeom>
        </p:spPr>
        <p:txBody>
          <a:bodyPr wrap="none">
            <a:spAutoFit/>
          </a:bodyPr>
          <a:lstStyle/>
          <a:p>
            <a:r>
              <a:rPr lang="en-US" sz="1200" i="1" dirty="0"/>
              <a:t>Source: NIDCD, 2024</a:t>
            </a:r>
          </a:p>
        </p:txBody>
      </p:sp>
      <p:pic>
        <p:nvPicPr>
          <p:cNvPr id="6" name="Picture 5">
            <a:extLst>
              <a:ext uri="{FF2B5EF4-FFF2-40B4-BE49-F238E27FC236}">
                <a16:creationId xmlns:a16="http://schemas.microsoft.com/office/drawing/2014/main" id="{F71B7023-894B-36E9-E407-40D6C074B12B}"/>
              </a:ext>
            </a:extLst>
          </p:cNvPr>
          <p:cNvPicPr>
            <a:picLocks noChangeAspect="1"/>
          </p:cNvPicPr>
          <p:nvPr/>
        </p:nvPicPr>
        <p:blipFill>
          <a:blip r:embed="rId5"/>
          <a:stretch>
            <a:fillRect/>
          </a:stretch>
        </p:blipFill>
        <p:spPr>
          <a:xfrm>
            <a:off x="1265541" y="447489"/>
            <a:ext cx="939777" cy="1342539"/>
          </a:xfrm>
          <a:prstGeom prst="rect">
            <a:avLst/>
          </a:prstGeom>
        </p:spPr>
      </p:pic>
      <p:pic>
        <p:nvPicPr>
          <p:cNvPr id="11" name="Picture 10">
            <a:extLst>
              <a:ext uri="{FF2B5EF4-FFF2-40B4-BE49-F238E27FC236}">
                <a16:creationId xmlns:a16="http://schemas.microsoft.com/office/drawing/2014/main" id="{606F4A56-9920-C182-F346-7B24C4543DA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15588" y="6001182"/>
            <a:ext cx="1395412" cy="431569"/>
          </a:xfrm>
          <a:prstGeom prst="rect">
            <a:avLst/>
          </a:prstGeom>
        </p:spPr>
      </p:pic>
    </p:spTree>
    <p:extLst>
      <p:ext uri="{BB962C8B-B14F-4D97-AF65-F5344CB8AC3E}">
        <p14:creationId xmlns:p14="http://schemas.microsoft.com/office/powerpoint/2010/main" val="3174851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DB07C934-D333-7DF2-A847-86C5DDF7D72E}"/>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29305"/>
          <a:stretch/>
        </p:blipFill>
        <p:spPr>
          <a:xfrm>
            <a:off x="-5434818" y="0"/>
            <a:ext cx="17626818" cy="2237519"/>
          </a:xfrm>
          <a:prstGeom prst="rect">
            <a:avLst/>
          </a:prstGeom>
        </p:spPr>
      </p:pic>
      <p:sp>
        <p:nvSpPr>
          <p:cNvPr id="7" name="Title 1">
            <a:extLst>
              <a:ext uri="{FF2B5EF4-FFF2-40B4-BE49-F238E27FC236}">
                <a16:creationId xmlns:a16="http://schemas.microsoft.com/office/drawing/2014/main" id="{03F04EFC-4DF3-464F-80F9-23715F116973}"/>
              </a:ext>
            </a:extLst>
          </p:cNvPr>
          <p:cNvSpPr txBox="1">
            <a:spLocks/>
          </p:cNvSpPr>
          <p:nvPr/>
        </p:nvSpPr>
        <p:spPr>
          <a:xfrm>
            <a:off x="3970574" y="448765"/>
            <a:ext cx="8109666" cy="1454431"/>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sz="3200" b="1" dirty="0">
                <a:solidFill>
                  <a:schemeClr val="bg1"/>
                </a:solidFill>
                <a:latin typeface="URW Geometric Extra Bold" pitchFamily="2" charset="0"/>
              </a:rPr>
              <a:t>TO BE AN ASHA-CERTIFIED </a:t>
            </a:r>
            <a:br>
              <a:rPr lang="en-US" sz="3200" b="1" dirty="0">
                <a:latin typeface="URW Geometric Extra Bold" pitchFamily="2" charset="0"/>
                <a:cs typeface="Arial"/>
              </a:rPr>
            </a:br>
            <a:r>
              <a:rPr lang="en-US" sz="3200" b="1" dirty="0">
                <a:solidFill>
                  <a:schemeClr val="bg1"/>
                </a:solidFill>
                <a:latin typeface="URW Geometric Extra Bold" pitchFamily="2" charset="0"/>
                <a:cs typeface="Arial"/>
              </a:rPr>
              <a:t>SPEECH-LANGUAGE</a:t>
            </a:r>
          </a:p>
          <a:p>
            <a:r>
              <a:rPr lang="en-US" sz="3200" b="1" dirty="0">
                <a:solidFill>
                  <a:schemeClr val="bg1"/>
                </a:solidFill>
                <a:latin typeface="URW Geometric Extra Bold" pitchFamily="2" charset="0"/>
                <a:cs typeface="Arial"/>
              </a:rPr>
              <a:t>PATHOLOGIST</a:t>
            </a:r>
            <a:r>
              <a:rPr lang="en-US" sz="3200" b="1" dirty="0">
                <a:solidFill>
                  <a:schemeClr val="bg1"/>
                </a:solidFill>
                <a:latin typeface="URW Geometric Extra Bold" pitchFamily="2" charset="0"/>
              </a:rPr>
              <a:t>, YOU NEED TO . . .</a:t>
            </a:r>
            <a:br>
              <a:rPr lang="en-US" sz="3200" b="1" dirty="0">
                <a:latin typeface="URW Geometric Extra Bold" pitchFamily="2" charset="0"/>
                <a:cs typeface="Arial" panose="020B0604020202020204" pitchFamily="34" charset="0"/>
              </a:rPr>
            </a:br>
            <a:endParaRPr lang="en-US" sz="3200" b="1" dirty="0">
              <a:solidFill>
                <a:schemeClr val="bg1"/>
              </a:solidFill>
              <a:latin typeface="URW Geometric Extra Bold" pitchFamily="2" charset="0"/>
              <a:cs typeface="Arial" panose="020B0604020202020204" pitchFamily="34" charset="0"/>
            </a:endParaRPr>
          </a:p>
        </p:txBody>
      </p:sp>
      <p:graphicFrame>
        <p:nvGraphicFramePr>
          <p:cNvPr id="5" name="Diagram 4">
            <a:extLst>
              <a:ext uri="{FF2B5EF4-FFF2-40B4-BE49-F238E27FC236}">
                <a16:creationId xmlns:a16="http://schemas.microsoft.com/office/drawing/2014/main" id="{E9512D3C-0381-63DD-E50E-C1C7FE5297D6}"/>
              </a:ext>
            </a:extLst>
          </p:cNvPr>
          <p:cNvGraphicFramePr/>
          <p:nvPr>
            <p:extLst>
              <p:ext uri="{D42A27DB-BD31-4B8C-83A1-F6EECF244321}">
                <p14:modId xmlns:p14="http://schemas.microsoft.com/office/powerpoint/2010/main" val="1623208434"/>
              </p:ext>
            </p:extLst>
          </p:nvPr>
        </p:nvGraphicFramePr>
        <p:xfrm>
          <a:off x="561417" y="2686284"/>
          <a:ext cx="11069165" cy="34862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8">
            <a:extLst>
              <a:ext uri="{FF2B5EF4-FFF2-40B4-BE49-F238E27FC236}">
                <a16:creationId xmlns:a16="http://schemas.microsoft.com/office/drawing/2014/main" id="{86133603-4D59-7218-227F-8D89472C6B3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415588" y="6001182"/>
            <a:ext cx="1395412" cy="431569"/>
          </a:xfrm>
          <a:prstGeom prst="rect">
            <a:avLst/>
          </a:prstGeom>
        </p:spPr>
      </p:pic>
      <p:pic>
        <p:nvPicPr>
          <p:cNvPr id="2" name="Picture 1">
            <a:extLst>
              <a:ext uri="{FF2B5EF4-FFF2-40B4-BE49-F238E27FC236}">
                <a16:creationId xmlns:a16="http://schemas.microsoft.com/office/drawing/2014/main" id="{BA366872-EDB8-B2A9-2634-FC0297C460D0}"/>
              </a:ext>
            </a:extLst>
          </p:cNvPr>
          <p:cNvPicPr>
            <a:picLocks noChangeAspect="1"/>
          </p:cNvPicPr>
          <p:nvPr/>
        </p:nvPicPr>
        <p:blipFill>
          <a:blip r:embed="rId11"/>
          <a:stretch>
            <a:fillRect/>
          </a:stretch>
        </p:blipFill>
        <p:spPr>
          <a:xfrm>
            <a:off x="979399" y="380935"/>
            <a:ext cx="1533486" cy="1326846"/>
          </a:xfrm>
          <a:prstGeom prst="rect">
            <a:avLst/>
          </a:prstGeom>
        </p:spPr>
      </p:pic>
    </p:spTree>
    <p:extLst>
      <p:ext uri="{BB962C8B-B14F-4D97-AF65-F5344CB8AC3E}">
        <p14:creationId xmlns:p14="http://schemas.microsoft.com/office/powerpoint/2010/main" val="646449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265B8-D424-F614-B896-BFAFA01A8C2A}"/>
            </a:ext>
          </a:extLst>
        </p:cNvPr>
        <p:cNvGrpSpPr/>
        <p:nvPr/>
      </p:nvGrpSpPr>
      <p:grpSpPr>
        <a:xfrm>
          <a:off x="0" y="0"/>
          <a:ext cx="0" cy="0"/>
          <a:chOff x="0" y="0"/>
          <a:chExt cx="0" cy="0"/>
        </a:xfrm>
      </p:grpSpPr>
      <p:sp>
        <p:nvSpPr>
          <p:cNvPr id="5" name="Content Placeholder 7">
            <a:extLst>
              <a:ext uri="{FF2B5EF4-FFF2-40B4-BE49-F238E27FC236}">
                <a16:creationId xmlns:a16="http://schemas.microsoft.com/office/drawing/2014/main" id="{27501E20-1A74-2FF4-D12B-73C59A3A96AB}"/>
              </a:ext>
            </a:extLst>
          </p:cNvPr>
          <p:cNvSpPr>
            <a:spLocks noGrp="1"/>
          </p:cNvSpPr>
          <p:nvPr>
            <p:ph idx="1"/>
          </p:nvPr>
        </p:nvSpPr>
        <p:spPr>
          <a:xfrm>
            <a:off x="7421563" y="2954214"/>
            <a:ext cx="4178490" cy="2356659"/>
          </a:xfrm>
        </p:spPr>
        <p:txBody>
          <a:bodyPr vert="horz" lIns="91440" tIns="45720" rIns="91440" bIns="45720" rtlCol="0" anchor="t">
            <a:noAutofit/>
          </a:bodyPr>
          <a:lstStyle/>
          <a:p>
            <a:pPr marL="0" indent="0">
              <a:lnSpc>
                <a:spcPct val="100000"/>
              </a:lnSpc>
              <a:buNone/>
            </a:pPr>
            <a:r>
              <a:rPr lang="en-US" sz="2000" dirty="0">
                <a:solidFill>
                  <a:srgbClr val="6E6159"/>
                </a:solidFill>
              </a:rPr>
              <a:t>A </a:t>
            </a:r>
            <a:r>
              <a:rPr lang="en-US" sz="2000" dirty="0">
                <a:solidFill>
                  <a:srgbClr val="991E66"/>
                </a:solidFill>
              </a:rPr>
              <a:t>speech-language pathology assistant (SLPA) </a:t>
            </a:r>
            <a:r>
              <a:rPr lang="en-US" sz="2000" dirty="0">
                <a:solidFill>
                  <a:srgbClr val="6E6159"/>
                </a:solidFill>
              </a:rPr>
              <a:t>is a support personnel who, following academic coursework, fieldwork, and on-the-job training, performs tasks prescribed, directed, and supervised by a certified and/or licensed speech-language pathologist.</a:t>
            </a:r>
          </a:p>
        </p:txBody>
      </p:sp>
      <p:sp>
        <p:nvSpPr>
          <p:cNvPr id="2" name="Title 1">
            <a:extLst>
              <a:ext uri="{FF2B5EF4-FFF2-40B4-BE49-F238E27FC236}">
                <a16:creationId xmlns:a16="http://schemas.microsoft.com/office/drawing/2014/main" id="{97CA35A1-CDBC-0570-DAA9-E70C7553D344}"/>
              </a:ext>
            </a:extLst>
          </p:cNvPr>
          <p:cNvSpPr>
            <a:spLocks noGrp="1"/>
          </p:cNvSpPr>
          <p:nvPr>
            <p:ph type="title"/>
          </p:nvPr>
        </p:nvSpPr>
        <p:spPr>
          <a:xfrm>
            <a:off x="7421562" y="1792164"/>
            <a:ext cx="5204191" cy="1162050"/>
          </a:xfrm>
        </p:spPr>
        <p:txBody>
          <a:bodyPr>
            <a:noAutofit/>
          </a:bodyPr>
          <a:lstStyle/>
          <a:p>
            <a:r>
              <a:rPr lang="en-US" sz="2700" dirty="0">
                <a:solidFill>
                  <a:srgbClr val="991E66"/>
                </a:solidFill>
                <a:cs typeface="Arial"/>
              </a:rPr>
              <a:t>WHAT IS A </a:t>
            </a:r>
            <a:br>
              <a:rPr lang="en-US" sz="2700" dirty="0">
                <a:solidFill>
                  <a:srgbClr val="991E66"/>
                </a:solidFill>
                <a:cs typeface="Arial" panose="020B0604020202020204" pitchFamily="34" charset="0"/>
              </a:rPr>
            </a:br>
            <a:r>
              <a:rPr lang="en-US" sz="2700" dirty="0">
                <a:solidFill>
                  <a:srgbClr val="991E66"/>
                </a:solidFill>
                <a:cs typeface="Arial"/>
              </a:rPr>
              <a:t>SPEECH-LANGUAGE</a:t>
            </a:r>
            <a:br>
              <a:rPr lang="en-US" sz="2700" dirty="0">
                <a:solidFill>
                  <a:srgbClr val="991E66"/>
                </a:solidFill>
                <a:cs typeface="Arial"/>
              </a:rPr>
            </a:br>
            <a:r>
              <a:rPr lang="en-US" sz="2700" dirty="0">
                <a:solidFill>
                  <a:srgbClr val="991E66"/>
                </a:solidFill>
                <a:cs typeface="Arial"/>
              </a:rPr>
              <a:t>PATHOLOGY ASSISTANT?</a:t>
            </a:r>
          </a:p>
        </p:txBody>
      </p:sp>
      <p:pic>
        <p:nvPicPr>
          <p:cNvPr id="3" name="Picture 2">
            <a:extLst>
              <a:ext uri="{FF2B5EF4-FFF2-40B4-BE49-F238E27FC236}">
                <a16:creationId xmlns:a16="http://schemas.microsoft.com/office/drawing/2014/main" id="{72DF1EE9-116E-2B1C-7B54-42037C1CBE1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5732" y="0"/>
            <a:ext cx="6981369" cy="6979713"/>
          </a:xfrm>
          <a:prstGeom prst="ellipse">
            <a:avLst/>
          </a:prstGeom>
        </p:spPr>
      </p:pic>
      <p:pic>
        <p:nvPicPr>
          <p:cNvPr id="4" name="Picture 3">
            <a:extLst>
              <a:ext uri="{FF2B5EF4-FFF2-40B4-BE49-F238E27FC236}">
                <a16:creationId xmlns:a16="http://schemas.microsoft.com/office/drawing/2014/main" id="{45D14EE6-19CF-8AD3-0CDC-5831BCFE83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15588" y="6001182"/>
            <a:ext cx="1395412" cy="431569"/>
          </a:xfrm>
          <a:prstGeom prst="rect">
            <a:avLst/>
          </a:prstGeom>
        </p:spPr>
      </p:pic>
    </p:spTree>
    <p:extLst>
      <p:ext uri="{BB962C8B-B14F-4D97-AF65-F5344CB8AC3E}">
        <p14:creationId xmlns:p14="http://schemas.microsoft.com/office/powerpoint/2010/main" val="537727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A9738-78C4-4BFF-E000-BC27874EAE62}"/>
            </a:ext>
          </a:extLst>
        </p:cNvPr>
        <p:cNvGrpSpPr/>
        <p:nvPr/>
      </p:nvGrpSpPr>
      <p:grpSpPr>
        <a:xfrm>
          <a:off x="0" y="0"/>
          <a:ext cx="0" cy="0"/>
          <a:chOff x="0" y="0"/>
          <a:chExt cx="0" cy="0"/>
        </a:xfrm>
      </p:grpSpPr>
      <p:pic>
        <p:nvPicPr>
          <p:cNvPr id="4" name="Graphic 3">
            <a:extLst>
              <a:ext uri="{FF2B5EF4-FFF2-40B4-BE49-F238E27FC236}">
                <a16:creationId xmlns:a16="http://schemas.microsoft.com/office/drawing/2014/main" id="{9A7E2FD6-3CD3-1D80-D778-73A95FE28D9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29305"/>
          <a:stretch/>
        </p:blipFill>
        <p:spPr>
          <a:xfrm>
            <a:off x="-5434818" y="0"/>
            <a:ext cx="17626818" cy="2237519"/>
          </a:xfrm>
          <a:prstGeom prst="rect">
            <a:avLst/>
          </a:prstGeom>
        </p:spPr>
      </p:pic>
      <p:sp>
        <p:nvSpPr>
          <p:cNvPr id="3" name="Title 1">
            <a:extLst>
              <a:ext uri="{FF2B5EF4-FFF2-40B4-BE49-F238E27FC236}">
                <a16:creationId xmlns:a16="http://schemas.microsoft.com/office/drawing/2014/main" id="{BC1CBDFE-AE55-C44C-B73D-86BB3215CDE1}"/>
              </a:ext>
            </a:extLst>
          </p:cNvPr>
          <p:cNvSpPr txBox="1">
            <a:spLocks/>
          </p:cNvSpPr>
          <p:nvPr/>
        </p:nvSpPr>
        <p:spPr>
          <a:xfrm>
            <a:off x="3810050" y="941895"/>
            <a:ext cx="9200432" cy="456447"/>
          </a:xfrm>
          <a:prstGeom prst="rect">
            <a:avLst/>
          </a:prstGeom>
        </p:spPr>
        <p:txBody>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sz="3200" b="1" dirty="0">
                <a:solidFill>
                  <a:schemeClr val="bg1"/>
                </a:solidFill>
                <a:latin typeface="URW Geometric Extra Bold" pitchFamily="2" charset="0"/>
                <a:cs typeface="Arial" panose="020B0604020202020204" pitchFamily="34" charset="0"/>
              </a:rPr>
              <a:t>SLPAS HAVE A LOT OF OPTIONS</a:t>
            </a:r>
          </a:p>
        </p:txBody>
      </p:sp>
      <p:sp>
        <p:nvSpPr>
          <p:cNvPr id="9" name="Rectangle 8">
            <a:extLst>
              <a:ext uri="{FF2B5EF4-FFF2-40B4-BE49-F238E27FC236}">
                <a16:creationId xmlns:a16="http://schemas.microsoft.com/office/drawing/2014/main" id="{B6526EE2-2D1F-6AEF-C111-F29A14686E6F}"/>
              </a:ext>
            </a:extLst>
          </p:cNvPr>
          <p:cNvSpPr/>
          <p:nvPr/>
        </p:nvSpPr>
        <p:spPr>
          <a:xfrm>
            <a:off x="578328" y="2919748"/>
            <a:ext cx="11035344" cy="2554545"/>
          </a:xfrm>
          <a:prstGeom prst="rect">
            <a:avLst/>
          </a:prstGeom>
        </p:spPr>
        <p:txBody>
          <a:bodyPr wrap="square" numCol="2" spcCol="548640">
            <a:spAutoFit/>
          </a:bodyPr>
          <a:lstStyle/>
          <a:p>
            <a:pPr marL="285750" indent="-285750">
              <a:spcAft>
                <a:spcPts val="1200"/>
              </a:spcAft>
              <a:buFont typeface="Arial" panose="020B0604020202020204" pitchFamily="34" charset="0"/>
              <a:buChar char="•"/>
            </a:pPr>
            <a:r>
              <a:rPr lang="en-US" sz="2000" dirty="0">
                <a:latin typeface="URW Geometric Medium" pitchFamily="2" charset="0"/>
              </a:rPr>
              <a:t>Gain practical experience working with individuals of all ages who have speech, language, or swallowing disorders, enabling you to observe and actively participate in their therapy sessions</a:t>
            </a:r>
          </a:p>
          <a:p>
            <a:pPr marL="285750" indent="-285750">
              <a:spcAft>
                <a:spcPts val="1200"/>
              </a:spcAft>
              <a:buFont typeface="Arial" panose="020B0604020202020204" pitchFamily="34" charset="0"/>
              <a:buChar char="•"/>
            </a:pPr>
            <a:r>
              <a:rPr lang="en-US" sz="2000" dirty="0">
                <a:latin typeface="URW Geometric Medium" pitchFamily="2" charset="0"/>
              </a:rPr>
              <a:t>Utilize new technologies by training patients on how to use alternative communication devices</a:t>
            </a:r>
          </a:p>
          <a:p>
            <a:pPr marL="285750" indent="-285750">
              <a:spcAft>
                <a:spcPts val="1200"/>
              </a:spcAft>
              <a:buFont typeface="Arial" panose="020B0604020202020204" pitchFamily="34" charset="0"/>
              <a:buChar char="•"/>
            </a:pPr>
            <a:r>
              <a:rPr lang="en-US" sz="2000" dirty="0">
                <a:latin typeface="URW Geometric Medium" pitchFamily="2" charset="0"/>
              </a:rPr>
              <a:t>Assist as an interpreter or translator for patients or family members who may not speak English </a:t>
            </a:r>
          </a:p>
          <a:p>
            <a:pPr marL="285750" indent="-285750">
              <a:buFont typeface="Arial" panose="020B0604020202020204" pitchFamily="34" charset="0"/>
              <a:buChar char="•"/>
            </a:pPr>
            <a:r>
              <a:rPr lang="en-US" sz="2000" dirty="0">
                <a:latin typeface="URW Geometric Medium" pitchFamily="2" charset="0"/>
              </a:rPr>
              <a:t>Support the supervising SLP with their research projects, community outreach initiatives, and in-service training</a:t>
            </a:r>
          </a:p>
        </p:txBody>
      </p:sp>
      <p:pic>
        <p:nvPicPr>
          <p:cNvPr id="7" name="Picture 6">
            <a:extLst>
              <a:ext uri="{FF2B5EF4-FFF2-40B4-BE49-F238E27FC236}">
                <a16:creationId xmlns:a16="http://schemas.microsoft.com/office/drawing/2014/main" id="{AA14BCD4-022D-B066-FCBA-7D45C4C3A327}"/>
              </a:ext>
            </a:extLst>
          </p:cNvPr>
          <p:cNvPicPr>
            <a:picLocks noChangeAspect="1"/>
          </p:cNvPicPr>
          <p:nvPr/>
        </p:nvPicPr>
        <p:blipFill>
          <a:blip r:embed="rId5"/>
          <a:stretch>
            <a:fillRect/>
          </a:stretch>
        </p:blipFill>
        <p:spPr>
          <a:xfrm>
            <a:off x="1120934" y="494230"/>
            <a:ext cx="871451" cy="1216400"/>
          </a:xfrm>
          <a:prstGeom prst="rect">
            <a:avLst/>
          </a:prstGeom>
        </p:spPr>
      </p:pic>
      <p:pic>
        <p:nvPicPr>
          <p:cNvPr id="10" name="Picture 9">
            <a:extLst>
              <a:ext uri="{FF2B5EF4-FFF2-40B4-BE49-F238E27FC236}">
                <a16:creationId xmlns:a16="http://schemas.microsoft.com/office/drawing/2014/main" id="{6F759121-FB48-CF2F-E893-45D295E2922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15588" y="6001182"/>
            <a:ext cx="1395412" cy="431569"/>
          </a:xfrm>
          <a:prstGeom prst="rect">
            <a:avLst/>
          </a:prstGeom>
        </p:spPr>
      </p:pic>
    </p:spTree>
    <p:extLst>
      <p:ext uri="{BB962C8B-B14F-4D97-AF65-F5344CB8AC3E}">
        <p14:creationId xmlns:p14="http://schemas.microsoft.com/office/powerpoint/2010/main" val="2739327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DFC6D4E-3773-0137-5465-BBF3FB19F4E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29305" r="29087"/>
          <a:stretch/>
        </p:blipFill>
        <p:spPr>
          <a:xfrm>
            <a:off x="-2373923" y="-21225"/>
            <a:ext cx="14710302" cy="1593212"/>
          </a:xfrm>
          <a:prstGeom prst="rect">
            <a:avLst/>
          </a:prstGeom>
        </p:spPr>
      </p:pic>
      <p:sp>
        <p:nvSpPr>
          <p:cNvPr id="2" name="Title 1">
            <a:extLst>
              <a:ext uri="{FF2B5EF4-FFF2-40B4-BE49-F238E27FC236}">
                <a16:creationId xmlns:a16="http://schemas.microsoft.com/office/drawing/2014/main" id="{3E555BD0-8570-49BC-897F-ED42343ED5B5}"/>
              </a:ext>
            </a:extLst>
          </p:cNvPr>
          <p:cNvSpPr>
            <a:spLocks noGrp="1"/>
          </p:cNvSpPr>
          <p:nvPr>
            <p:ph type="title"/>
          </p:nvPr>
        </p:nvSpPr>
        <p:spPr>
          <a:xfrm>
            <a:off x="1129270" y="511674"/>
            <a:ext cx="6577815" cy="562583"/>
          </a:xfrm>
        </p:spPr>
        <p:txBody>
          <a:bodyPr>
            <a:noAutofit/>
          </a:bodyPr>
          <a:lstStyle/>
          <a:p>
            <a:r>
              <a:rPr lang="en-US" sz="3200" dirty="0">
                <a:solidFill>
                  <a:schemeClr val="bg1"/>
                </a:solidFill>
              </a:rPr>
              <a:t>TYPES OF DISORDERS AUDIOLOGISTS AND SPEECH-LANGUAGE PATHOLOGISTS TREAT</a:t>
            </a:r>
          </a:p>
        </p:txBody>
      </p:sp>
      <p:pic>
        <p:nvPicPr>
          <p:cNvPr id="4" name="Picture 3">
            <a:extLst>
              <a:ext uri="{FF2B5EF4-FFF2-40B4-BE49-F238E27FC236}">
                <a16:creationId xmlns:a16="http://schemas.microsoft.com/office/drawing/2014/main" id="{FFDDB7E3-3114-3AB1-41A5-B04FA7AEB9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15588" y="6001182"/>
            <a:ext cx="1395412" cy="431569"/>
          </a:xfrm>
          <a:prstGeom prst="rect">
            <a:avLst/>
          </a:prstGeom>
        </p:spPr>
      </p:pic>
      <p:pic>
        <p:nvPicPr>
          <p:cNvPr id="15" name="Picture 14">
            <a:extLst>
              <a:ext uri="{FF2B5EF4-FFF2-40B4-BE49-F238E27FC236}">
                <a16:creationId xmlns:a16="http://schemas.microsoft.com/office/drawing/2014/main" id="{012F76C4-4000-F948-E82D-D68E68806186}"/>
              </a:ext>
            </a:extLst>
          </p:cNvPr>
          <p:cNvPicPr>
            <a:picLocks noChangeAspect="1"/>
          </p:cNvPicPr>
          <p:nvPr/>
        </p:nvPicPr>
        <p:blipFill>
          <a:blip r:embed="rId6"/>
          <a:stretch>
            <a:fillRect/>
          </a:stretch>
        </p:blipFill>
        <p:spPr>
          <a:xfrm>
            <a:off x="1402056" y="2413703"/>
            <a:ext cx="9387887" cy="3072697"/>
          </a:xfrm>
          <a:prstGeom prst="rect">
            <a:avLst/>
          </a:prstGeom>
        </p:spPr>
      </p:pic>
    </p:spTree>
    <p:extLst>
      <p:ext uri="{BB962C8B-B14F-4D97-AF65-F5344CB8AC3E}">
        <p14:creationId xmlns:p14="http://schemas.microsoft.com/office/powerpoint/2010/main" val="1456445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CAA9DFB9-9714-E44B-A301-DEA72A21FAA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29305"/>
          <a:stretch/>
        </p:blipFill>
        <p:spPr>
          <a:xfrm>
            <a:off x="-5434818" y="0"/>
            <a:ext cx="17626818" cy="2237519"/>
          </a:xfrm>
          <a:prstGeom prst="rect">
            <a:avLst/>
          </a:prstGeom>
        </p:spPr>
      </p:pic>
      <p:sp>
        <p:nvSpPr>
          <p:cNvPr id="8" name="Title 1">
            <a:extLst>
              <a:ext uri="{FF2B5EF4-FFF2-40B4-BE49-F238E27FC236}">
                <a16:creationId xmlns:a16="http://schemas.microsoft.com/office/drawing/2014/main" id="{B0DE8777-9F4E-0144-8ED4-79BF2A3ED5C4}"/>
              </a:ext>
            </a:extLst>
          </p:cNvPr>
          <p:cNvSpPr txBox="1">
            <a:spLocks/>
          </p:cNvSpPr>
          <p:nvPr/>
        </p:nvSpPr>
        <p:spPr>
          <a:xfrm>
            <a:off x="3833801" y="871819"/>
            <a:ext cx="9200432" cy="493879"/>
          </a:xfrm>
          <a:prstGeom prst="rect">
            <a:avLst/>
          </a:prstGeom>
        </p:spPr>
        <p:txBody>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sz="3200" b="1" dirty="0">
                <a:solidFill>
                  <a:schemeClr val="bg1"/>
                </a:solidFill>
                <a:latin typeface="URW Geometric Extra Bold" pitchFamily="2" charset="0"/>
                <a:cs typeface="Arial" panose="020B0604020202020204" pitchFamily="34" charset="0"/>
              </a:rPr>
              <a:t>WHY A CAREER AS AN SLPA?</a:t>
            </a:r>
          </a:p>
        </p:txBody>
      </p:sp>
      <p:sp>
        <p:nvSpPr>
          <p:cNvPr id="12" name="Content Placeholder 3">
            <a:extLst>
              <a:ext uri="{FF2B5EF4-FFF2-40B4-BE49-F238E27FC236}">
                <a16:creationId xmlns:a16="http://schemas.microsoft.com/office/drawing/2014/main" id="{C2EFE7CD-6F4B-AB4C-8C03-BDA5E5C4DD21}"/>
              </a:ext>
            </a:extLst>
          </p:cNvPr>
          <p:cNvSpPr txBox="1">
            <a:spLocks/>
          </p:cNvSpPr>
          <p:nvPr/>
        </p:nvSpPr>
        <p:spPr>
          <a:xfrm>
            <a:off x="799697" y="2881098"/>
            <a:ext cx="5157787" cy="20317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E62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E62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E62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E62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E62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000" dirty="0">
                <a:latin typeface="URW Geometric Medium" pitchFamily="2" charset="0"/>
              </a:rPr>
              <a:t>High demand with a positive job growth outlook</a:t>
            </a:r>
          </a:p>
          <a:p>
            <a:pPr>
              <a:lnSpc>
                <a:spcPct val="100000"/>
              </a:lnSpc>
            </a:pPr>
            <a:r>
              <a:rPr lang="en-US" sz="2000" dirty="0">
                <a:latin typeface="URW Geometric Medium" pitchFamily="2" charset="0"/>
              </a:rPr>
              <a:t>The education requirement is less than that of an SLP, so you can enter the field sooner</a:t>
            </a:r>
          </a:p>
          <a:p>
            <a:pPr>
              <a:lnSpc>
                <a:spcPct val="100000"/>
              </a:lnSpc>
            </a:pPr>
            <a:r>
              <a:rPr lang="en-US" sz="2000" dirty="0">
                <a:latin typeface="URW Geometric Medium" pitchFamily="2" charset="0"/>
              </a:rPr>
              <a:t>It allows you to directly help people with communication challenges and gain valuable experience in CSD while working under the supervision of a licensed SLP</a:t>
            </a:r>
          </a:p>
        </p:txBody>
      </p:sp>
      <p:sp>
        <p:nvSpPr>
          <p:cNvPr id="13" name="Content Placeholder 5">
            <a:extLst>
              <a:ext uri="{FF2B5EF4-FFF2-40B4-BE49-F238E27FC236}">
                <a16:creationId xmlns:a16="http://schemas.microsoft.com/office/drawing/2014/main" id="{9683F05A-285F-1E47-ADE8-DF9915F1AACA}"/>
              </a:ext>
            </a:extLst>
          </p:cNvPr>
          <p:cNvSpPr txBox="1">
            <a:spLocks/>
          </p:cNvSpPr>
          <p:nvPr/>
        </p:nvSpPr>
        <p:spPr>
          <a:xfrm>
            <a:off x="6209115" y="2881097"/>
            <a:ext cx="5183188" cy="27609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E62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E62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E62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E62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E62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000" dirty="0">
                <a:latin typeface="URW Geometric Medium" pitchFamily="2" charset="0"/>
              </a:rPr>
              <a:t>This role can be a stepping-stone to becoming a fully certified and licensed SLP</a:t>
            </a:r>
          </a:p>
          <a:p>
            <a:pPr>
              <a:lnSpc>
                <a:spcPct val="100000"/>
              </a:lnSpc>
            </a:pPr>
            <a:r>
              <a:rPr lang="en-US" sz="2000" dirty="0">
                <a:latin typeface="URW Geometric Medium" pitchFamily="2" charset="0"/>
              </a:rPr>
              <a:t>Can work as an SLPA while continuing your studies in graduate school</a:t>
            </a:r>
          </a:p>
          <a:p>
            <a:pPr>
              <a:lnSpc>
                <a:spcPct val="100000"/>
              </a:lnSpc>
            </a:pPr>
            <a:r>
              <a:rPr lang="en-US" sz="2000" dirty="0">
                <a:latin typeface="URW Geometric Medium" pitchFamily="2" charset="0"/>
              </a:rPr>
              <a:t>Work in diverse settings like schools, hospitals, and clinics, all while positively impacting people's lives</a:t>
            </a:r>
          </a:p>
        </p:txBody>
      </p:sp>
      <p:pic>
        <p:nvPicPr>
          <p:cNvPr id="2" name="Picture 1">
            <a:extLst>
              <a:ext uri="{FF2B5EF4-FFF2-40B4-BE49-F238E27FC236}">
                <a16:creationId xmlns:a16="http://schemas.microsoft.com/office/drawing/2014/main" id="{2799FA50-8718-A72E-207A-1751DF3A62C8}"/>
              </a:ext>
            </a:extLst>
          </p:cNvPr>
          <p:cNvPicPr>
            <a:picLocks noChangeAspect="1"/>
          </p:cNvPicPr>
          <p:nvPr/>
        </p:nvPicPr>
        <p:blipFill>
          <a:blip r:embed="rId5"/>
          <a:stretch>
            <a:fillRect/>
          </a:stretch>
        </p:blipFill>
        <p:spPr>
          <a:xfrm>
            <a:off x="933595" y="456162"/>
            <a:ext cx="1450683" cy="1265257"/>
          </a:xfrm>
          <a:prstGeom prst="rect">
            <a:avLst/>
          </a:prstGeom>
        </p:spPr>
      </p:pic>
      <p:pic>
        <p:nvPicPr>
          <p:cNvPr id="3" name="Picture 2">
            <a:extLst>
              <a:ext uri="{FF2B5EF4-FFF2-40B4-BE49-F238E27FC236}">
                <a16:creationId xmlns:a16="http://schemas.microsoft.com/office/drawing/2014/main" id="{99A57C46-A25D-AED1-E6CA-A45162BF795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15588" y="6001182"/>
            <a:ext cx="1395412" cy="431569"/>
          </a:xfrm>
          <a:prstGeom prst="rect">
            <a:avLst/>
          </a:prstGeom>
        </p:spPr>
      </p:pic>
    </p:spTree>
    <p:extLst>
      <p:ext uri="{BB962C8B-B14F-4D97-AF65-F5344CB8AC3E}">
        <p14:creationId xmlns:p14="http://schemas.microsoft.com/office/powerpoint/2010/main" val="2797789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06064-173A-4EC6-935E-32477F26C0BA}"/>
            </a:ext>
          </a:extLst>
        </p:cNvPr>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07E393FA-762D-3CF5-51B4-8CC0077C63B4}"/>
              </a:ext>
            </a:extLst>
          </p:cNvPr>
          <p:cNvGraphicFramePr>
            <a:graphicFrameLocks noGrp="1"/>
          </p:cNvGraphicFramePr>
          <p:nvPr>
            <p:ph idx="1"/>
            <p:extLst>
              <p:ext uri="{D42A27DB-BD31-4B8C-83A1-F6EECF244321}">
                <p14:modId xmlns:p14="http://schemas.microsoft.com/office/powerpoint/2010/main" val="467427094"/>
              </p:ext>
            </p:extLst>
          </p:nvPr>
        </p:nvGraphicFramePr>
        <p:xfrm>
          <a:off x="5336498" y="404735"/>
          <a:ext cx="6700604" cy="5456316"/>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00B066BA-18B0-54EA-8F26-30065F07436D}"/>
              </a:ext>
            </a:extLst>
          </p:cNvPr>
          <p:cNvSpPr txBox="1">
            <a:spLocks/>
          </p:cNvSpPr>
          <p:nvPr/>
        </p:nvSpPr>
        <p:spPr>
          <a:xfrm>
            <a:off x="658803" y="2866377"/>
            <a:ext cx="4524386" cy="111571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pPr>
              <a:lnSpc>
                <a:spcPct val="120000"/>
              </a:lnSpc>
            </a:pPr>
            <a:r>
              <a:rPr lang="en-US" b="1" dirty="0">
                <a:latin typeface="URW Geometric Extra Bold" pitchFamily="2" charset="0"/>
                <a:cs typeface="Arial" panose="020B0604020202020204" pitchFamily="34" charset="0"/>
              </a:rPr>
              <a:t>SALARY INFORMATION</a:t>
            </a:r>
            <a:br>
              <a:rPr lang="en-US" b="1" dirty="0">
                <a:latin typeface="URW Geometric Extra Bold" pitchFamily="2" charset="0"/>
                <a:cs typeface="Arial" panose="020B0604020202020204" pitchFamily="34" charset="0"/>
              </a:rPr>
            </a:br>
            <a:r>
              <a:rPr lang="en-US" b="1" dirty="0">
                <a:latin typeface="URW Geometric Extra Bold" pitchFamily="2" charset="0"/>
                <a:cs typeface="Arial" panose="020B0604020202020204" pitchFamily="34" charset="0"/>
              </a:rPr>
              <a:t>FOR SLPAS</a:t>
            </a:r>
          </a:p>
        </p:txBody>
      </p:sp>
      <p:sp>
        <p:nvSpPr>
          <p:cNvPr id="8" name="Text Placeholder 3">
            <a:extLst>
              <a:ext uri="{FF2B5EF4-FFF2-40B4-BE49-F238E27FC236}">
                <a16:creationId xmlns:a16="http://schemas.microsoft.com/office/drawing/2014/main" id="{256EC379-733A-A99B-247D-40E7E93E20E1}"/>
              </a:ext>
            </a:extLst>
          </p:cNvPr>
          <p:cNvSpPr txBox="1">
            <a:spLocks/>
          </p:cNvSpPr>
          <p:nvPr/>
        </p:nvSpPr>
        <p:spPr>
          <a:xfrm>
            <a:off x="5610090" y="5997844"/>
            <a:ext cx="6024268" cy="3219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rgbClr val="6E6259"/>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rgbClr val="6E6259"/>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rgbClr val="6E6259"/>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rgbClr val="6E6259"/>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1200" dirty="0">
                <a:solidFill>
                  <a:schemeClr val="tx1"/>
                </a:solidFill>
                <a:latin typeface="URW Geometric Medium" pitchFamily="2" charset="0"/>
              </a:rPr>
              <a:t>Note: Data from the ASHA Career Portal </a:t>
            </a:r>
            <a:r>
              <a:rPr lang="en-US" sz="1400" dirty="0">
                <a:solidFill>
                  <a:srgbClr val="679EFF"/>
                </a:solidFill>
                <a:effectLst/>
                <a:latin typeface="URW Geometric Medium" pitchFamily="2" charset="0"/>
              </a:rPr>
              <a:t>https://</a:t>
            </a:r>
            <a:r>
              <a:rPr lang="en-US" sz="1400" dirty="0" err="1">
                <a:solidFill>
                  <a:srgbClr val="679EFF"/>
                </a:solidFill>
                <a:effectLst/>
                <a:latin typeface="URW Geometric Medium" pitchFamily="2" charset="0"/>
              </a:rPr>
              <a:t>on.asha.org</a:t>
            </a:r>
            <a:r>
              <a:rPr lang="en-US" sz="1400" dirty="0">
                <a:solidFill>
                  <a:srgbClr val="679EFF"/>
                </a:solidFill>
                <a:effectLst/>
                <a:latin typeface="URW Geometric Medium" pitchFamily="2" charset="0"/>
              </a:rPr>
              <a:t>/42ft65b</a:t>
            </a:r>
            <a:r>
              <a:rPr lang="en-US" sz="1200" dirty="0">
                <a:solidFill>
                  <a:schemeClr val="tx1"/>
                </a:solidFill>
                <a:latin typeface="URW Geometric Medium" pitchFamily="2" charset="0"/>
              </a:rPr>
              <a:t> </a:t>
            </a:r>
          </a:p>
        </p:txBody>
      </p:sp>
    </p:spTree>
    <p:extLst>
      <p:ext uri="{BB962C8B-B14F-4D97-AF65-F5344CB8AC3E}">
        <p14:creationId xmlns:p14="http://schemas.microsoft.com/office/powerpoint/2010/main" val="88890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62CBF-A09E-A33B-F19D-0A6EBBC9E648}"/>
            </a:ext>
          </a:extLst>
        </p:cNvPr>
        <p:cNvGrpSpPr/>
        <p:nvPr/>
      </p:nvGrpSpPr>
      <p:grpSpPr>
        <a:xfrm>
          <a:off x="0" y="0"/>
          <a:ext cx="0" cy="0"/>
          <a:chOff x="0" y="0"/>
          <a:chExt cx="0" cy="0"/>
        </a:xfrm>
      </p:grpSpPr>
      <p:pic>
        <p:nvPicPr>
          <p:cNvPr id="2" name="Graphic 1">
            <a:extLst>
              <a:ext uri="{FF2B5EF4-FFF2-40B4-BE49-F238E27FC236}">
                <a16:creationId xmlns:a16="http://schemas.microsoft.com/office/drawing/2014/main" id="{1C44B648-959D-A556-531D-8EE694F400B9}"/>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29305"/>
          <a:stretch/>
        </p:blipFill>
        <p:spPr>
          <a:xfrm>
            <a:off x="-5403822" y="-30996"/>
            <a:ext cx="17626818" cy="2237519"/>
          </a:xfrm>
          <a:prstGeom prst="rect">
            <a:avLst/>
          </a:prstGeom>
        </p:spPr>
      </p:pic>
      <p:sp>
        <p:nvSpPr>
          <p:cNvPr id="6" name="Content Placeholder 2">
            <a:extLst>
              <a:ext uri="{FF2B5EF4-FFF2-40B4-BE49-F238E27FC236}">
                <a16:creationId xmlns:a16="http://schemas.microsoft.com/office/drawing/2014/main" id="{5407FB29-D882-D16E-95C8-81583F57CC94}"/>
              </a:ext>
            </a:extLst>
          </p:cNvPr>
          <p:cNvSpPr txBox="1">
            <a:spLocks/>
          </p:cNvSpPr>
          <p:nvPr/>
        </p:nvSpPr>
        <p:spPr>
          <a:xfrm>
            <a:off x="821635" y="3137593"/>
            <a:ext cx="9964553" cy="19325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E62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E62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E62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E62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E62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URW Geometric Medium" pitchFamily="2" charset="0"/>
              </a:rPr>
              <a:t>Review the three SLPA eligibility education pathway options and choose the one that best fits your education and qualifications</a:t>
            </a:r>
          </a:p>
          <a:p>
            <a:r>
              <a:rPr lang="en-US" sz="2000" dirty="0">
                <a:solidFill>
                  <a:srgbClr val="6E6259"/>
                </a:solidFill>
                <a:effectLst/>
                <a:latin typeface="URW Geometric Medium" pitchFamily="2" charset="0"/>
              </a:rPr>
              <a:t>Complete the required clinical fieldwork hours and mandatory coursework</a:t>
            </a:r>
          </a:p>
          <a:p>
            <a:r>
              <a:rPr lang="en-US" sz="2000" dirty="0">
                <a:solidFill>
                  <a:srgbClr val="6E6259"/>
                </a:solidFill>
                <a:effectLst/>
                <a:latin typeface="URW Geometric Medium" pitchFamily="2" charset="0"/>
              </a:rPr>
              <a:t>Submit your application</a:t>
            </a:r>
          </a:p>
          <a:p>
            <a:r>
              <a:rPr lang="en-US" sz="2000" dirty="0">
                <a:latin typeface="URW Geometric Medium" pitchFamily="2" charset="0"/>
              </a:rPr>
              <a:t>Pass the Assistants Certification Exam</a:t>
            </a:r>
            <a:endParaRPr lang="en-US" sz="2000" dirty="0">
              <a:solidFill>
                <a:srgbClr val="6E6259"/>
              </a:solidFill>
              <a:effectLst/>
              <a:latin typeface="URW Geometric Medium" pitchFamily="2" charset="0"/>
            </a:endParaRPr>
          </a:p>
        </p:txBody>
      </p:sp>
      <p:sp>
        <p:nvSpPr>
          <p:cNvPr id="7" name="Title 1">
            <a:extLst>
              <a:ext uri="{FF2B5EF4-FFF2-40B4-BE49-F238E27FC236}">
                <a16:creationId xmlns:a16="http://schemas.microsoft.com/office/drawing/2014/main" id="{AF4FB5FA-F1E3-BF88-A425-4C3409C083C8}"/>
              </a:ext>
            </a:extLst>
          </p:cNvPr>
          <p:cNvSpPr txBox="1">
            <a:spLocks/>
          </p:cNvSpPr>
          <p:nvPr/>
        </p:nvSpPr>
        <p:spPr>
          <a:xfrm>
            <a:off x="3970574" y="587750"/>
            <a:ext cx="8109666" cy="1000025"/>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sz="3200" b="1" dirty="0">
                <a:solidFill>
                  <a:schemeClr val="bg1"/>
                </a:solidFill>
                <a:latin typeface="URW Geometric Extra Bold" pitchFamily="2" charset="0"/>
              </a:rPr>
              <a:t>TO BE AN ASHA-CERTIFIED </a:t>
            </a:r>
            <a:br>
              <a:rPr lang="en-US" sz="3200" b="1" dirty="0">
                <a:latin typeface="URW Geometric Extra Bold" pitchFamily="2" charset="0"/>
                <a:cs typeface="Arial"/>
              </a:rPr>
            </a:br>
            <a:r>
              <a:rPr lang="en-US" sz="3200" b="1" dirty="0">
                <a:solidFill>
                  <a:schemeClr val="bg1"/>
                </a:solidFill>
                <a:latin typeface="URW Geometric Extra Bold" pitchFamily="2" charset="0"/>
                <a:cs typeface="Arial"/>
              </a:rPr>
              <a:t>SLPA</a:t>
            </a:r>
            <a:r>
              <a:rPr lang="en-US" sz="3200" b="1" dirty="0">
                <a:solidFill>
                  <a:schemeClr val="bg1"/>
                </a:solidFill>
                <a:latin typeface="URW Geometric Extra Bold" pitchFamily="2" charset="0"/>
              </a:rPr>
              <a:t>, YOU NEED TO . . .</a:t>
            </a:r>
            <a:br>
              <a:rPr lang="en-US" sz="3200" b="1" dirty="0">
                <a:latin typeface="URW Geometric Extra Bold" pitchFamily="2" charset="0"/>
                <a:cs typeface="Arial" panose="020B0604020202020204" pitchFamily="34" charset="0"/>
              </a:rPr>
            </a:br>
            <a:endParaRPr lang="en-US" sz="3200" b="1" dirty="0">
              <a:solidFill>
                <a:schemeClr val="bg1"/>
              </a:solidFill>
              <a:latin typeface="URW Geometric Extra Bold" pitchFamily="2" charset="0"/>
              <a:cs typeface="Arial" panose="020B0604020202020204" pitchFamily="34" charset="0"/>
            </a:endParaRPr>
          </a:p>
        </p:txBody>
      </p:sp>
      <p:pic>
        <p:nvPicPr>
          <p:cNvPr id="3" name="Picture 2">
            <a:extLst>
              <a:ext uri="{FF2B5EF4-FFF2-40B4-BE49-F238E27FC236}">
                <a16:creationId xmlns:a16="http://schemas.microsoft.com/office/drawing/2014/main" id="{16AB538B-8CE2-72A9-9CF3-D4DCFC266B7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15588" y="6001182"/>
            <a:ext cx="1395412" cy="431569"/>
          </a:xfrm>
          <a:prstGeom prst="rect">
            <a:avLst/>
          </a:prstGeom>
        </p:spPr>
      </p:pic>
      <p:pic>
        <p:nvPicPr>
          <p:cNvPr id="4" name="Picture 3">
            <a:extLst>
              <a:ext uri="{FF2B5EF4-FFF2-40B4-BE49-F238E27FC236}">
                <a16:creationId xmlns:a16="http://schemas.microsoft.com/office/drawing/2014/main" id="{0E0014B3-5ABA-F51E-2D0E-F12BAAC0D3FA}"/>
              </a:ext>
            </a:extLst>
          </p:cNvPr>
          <p:cNvPicPr>
            <a:picLocks noChangeAspect="1"/>
          </p:cNvPicPr>
          <p:nvPr/>
        </p:nvPicPr>
        <p:blipFill>
          <a:blip r:embed="rId6"/>
          <a:stretch>
            <a:fillRect/>
          </a:stretch>
        </p:blipFill>
        <p:spPr>
          <a:xfrm>
            <a:off x="1191920" y="438577"/>
            <a:ext cx="1192358" cy="1433017"/>
          </a:xfrm>
          <a:prstGeom prst="rect">
            <a:avLst/>
          </a:prstGeom>
        </p:spPr>
      </p:pic>
    </p:spTree>
    <p:extLst>
      <p:ext uri="{BB962C8B-B14F-4D97-AF65-F5344CB8AC3E}">
        <p14:creationId xmlns:p14="http://schemas.microsoft.com/office/powerpoint/2010/main" val="3575623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011C287F-FFE5-AE4E-B5D9-0BC7C8DB7904}"/>
              </a:ext>
            </a:extLst>
          </p:cNvPr>
          <p:cNvSpPr>
            <a:spLocks noGrp="1"/>
          </p:cNvSpPr>
          <p:nvPr>
            <p:ph idx="1"/>
          </p:nvPr>
        </p:nvSpPr>
        <p:spPr>
          <a:xfrm>
            <a:off x="7457710" y="3212891"/>
            <a:ext cx="3932237" cy="2682019"/>
          </a:xfrm>
        </p:spPr>
        <p:txBody>
          <a:bodyPr vert="horz" lIns="91440" tIns="45720" rIns="91440" bIns="45720" rtlCol="0" anchor="t">
            <a:normAutofit/>
          </a:bodyPr>
          <a:lstStyle/>
          <a:p>
            <a:pPr marL="0" indent="0">
              <a:lnSpc>
                <a:spcPct val="100000"/>
              </a:lnSpc>
              <a:buNone/>
            </a:pPr>
            <a:r>
              <a:rPr lang="en-US" sz="2000" dirty="0"/>
              <a:t>Speech, language and hearing scientists are health care professionals who conduct research into the normal functions of human communication, the processes underlying impaired function and the development of new techniques for assessment  and treatment.</a:t>
            </a:r>
          </a:p>
        </p:txBody>
      </p:sp>
      <p:sp>
        <p:nvSpPr>
          <p:cNvPr id="2" name="Title 1">
            <a:extLst>
              <a:ext uri="{FF2B5EF4-FFF2-40B4-BE49-F238E27FC236}">
                <a16:creationId xmlns:a16="http://schemas.microsoft.com/office/drawing/2014/main" id="{AB733798-C6B0-6843-98CC-616C3B6A17EB}"/>
              </a:ext>
            </a:extLst>
          </p:cNvPr>
          <p:cNvSpPr>
            <a:spLocks noGrp="1"/>
          </p:cNvSpPr>
          <p:nvPr>
            <p:ph type="title"/>
          </p:nvPr>
        </p:nvSpPr>
        <p:spPr>
          <a:xfrm>
            <a:off x="7457710" y="1675367"/>
            <a:ext cx="3932237" cy="1431253"/>
          </a:xfrm>
        </p:spPr>
        <p:txBody>
          <a:bodyPr>
            <a:noAutofit/>
          </a:bodyPr>
          <a:lstStyle/>
          <a:p>
            <a:r>
              <a:rPr lang="en-US" sz="2700" dirty="0">
                <a:solidFill>
                  <a:srgbClr val="00778B"/>
                </a:solidFill>
                <a:cs typeface="Arial"/>
              </a:rPr>
              <a:t>WHAT IS A SPEECH, LANGUAGE, AND HEARING SCIENTIST?</a:t>
            </a:r>
          </a:p>
        </p:txBody>
      </p:sp>
      <p:pic>
        <p:nvPicPr>
          <p:cNvPr id="4" name="Picture 3">
            <a:extLst>
              <a:ext uri="{FF2B5EF4-FFF2-40B4-BE49-F238E27FC236}">
                <a16:creationId xmlns:a16="http://schemas.microsoft.com/office/drawing/2014/main" id="{35C6FBFB-5866-6DF7-31D5-E626787397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32" y="0"/>
            <a:ext cx="6981369" cy="6979713"/>
          </a:xfrm>
          <a:prstGeom prst="ellipse">
            <a:avLst/>
          </a:prstGeom>
        </p:spPr>
      </p:pic>
      <p:pic>
        <p:nvPicPr>
          <p:cNvPr id="6" name="Picture 5">
            <a:extLst>
              <a:ext uri="{FF2B5EF4-FFF2-40B4-BE49-F238E27FC236}">
                <a16:creationId xmlns:a16="http://schemas.microsoft.com/office/drawing/2014/main" id="{6AF6399B-2825-2DC7-C053-DEC658D346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15588" y="6001182"/>
            <a:ext cx="1395412" cy="431569"/>
          </a:xfrm>
          <a:prstGeom prst="rect">
            <a:avLst/>
          </a:prstGeom>
        </p:spPr>
      </p:pic>
      <p:grpSp>
        <p:nvGrpSpPr>
          <p:cNvPr id="3" name="Group 2">
            <a:extLst>
              <a:ext uri="{FF2B5EF4-FFF2-40B4-BE49-F238E27FC236}">
                <a16:creationId xmlns:a16="http://schemas.microsoft.com/office/drawing/2014/main" id="{4C89F109-0493-F6B2-8EAA-C4461608C5F8}"/>
              </a:ext>
            </a:extLst>
          </p:cNvPr>
          <p:cNvGrpSpPr/>
          <p:nvPr/>
        </p:nvGrpSpPr>
        <p:grpSpPr>
          <a:xfrm>
            <a:off x="7510465" y="667453"/>
            <a:ext cx="1007914" cy="1007914"/>
            <a:chOff x="7573144" y="452396"/>
            <a:chExt cx="1481328" cy="1481328"/>
          </a:xfrm>
        </p:grpSpPr>
        <p:sp>
          <p:nvSpPr>
            <p:cNvPr id="7" name="Oval 6">
              <a:extLst>
                <a:ext uri="{FF2B5EF4-FFF2-40B4-BE49-F238E27FC236}">
                  <a16:creationId xmlns:a16="http://schemas.microsoft.com/office/drawing/2014/main" id="{CB771C3A-B4C5-2D85-2C11-5FF37CFC63FD}"/>
                </a:ext>
              </a:extLst>
            </p:cNvPr>
            <p:cNvSpPr/>
            <p:nvPr/>
          </p:nvSpPr>
          <p:spPr>
            <a:xfrm>
              <a:off x="7573144" y="452396"/>
              <a:ext cx="1481328" cy="1481328"/>
            </a:xfrm>
            <a:prstGeom prst="ellipse">
              <a:avLst/>
            </a:prstGeom>
            <a:solidFill>
              <a:srgbClr val="007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F6CF9044-8322-856A-245B-DF7379646014}"/>
                </a:ext>
              </a:extLst>
            </p:cNvPr>
            <p:cNvPicPr>
              <a:picLocks noChangeAspect="1"/>
            </p:cNvPicPr>
            <p:nvPr/>
          </p:nvPicPr>
          <p:blipFill>
            <a:blip r:embed="rId5"/>
            <a:stretch>
              <a:fillRect/>
            </a:stretch>
          </p:blipFill>
          <p:spPr>
            <a:xfrm>
              <a:off x="7934948" y="729222"/>
              <a:ext cx="757720" cy="927676"/>
            </a:xfrm>
            <a:prstGeom prst="rect">
              <a:avLst/>
            </a:prstGeom>
          </p:spPr>
        </p:pic>
      </p:grpSp>
      <p:grpSp>
        <p:nvGrpSpPr>
          <p:cNvPr id="9" name="Group 8">
            <a:extLst>
              <a:ext uri="{FF2B5EF4-FFF2-40B4-BE49-F238E27FC236}">
                <a16:creationId xmlns:a16="http://schemas.microsoft.com/office/drawing/2014/main" id="{F45B583B-3BD9-87F2-6B69-7F63F3BE6949}"/>
              </a:ext>
            </a:extLst>
          </p:cNvPr>
          <p:cNvGrpSpPr/>
          <p:nvPr/>
        </p:nvGrpSpPr>
        <p:grpSpPr>
          <a:xfrm>
            <a:off x="8670867" y="667453"/>
            <a:ext cx="1007914" cy="1007914"/>
            <a:chOff x="9241924" y="452396"/>
            <a:chExt cx="1481328" cy="1481328"/>
          </a:xfrm>
        </p:grpSpPr>
        <p:sp>
          <p:nvSpPr>
            <p:cNvPr id="10" name="Oval 9">
              <a:extLst>
                <a:ext uri="{FF2B5EF4-FFF2-40B4-BE49-F238E27FC236}">
                  <a16:creationId xmlns:a16="http://schemas.microsoft.com/office/drawing/2014/main" id="{DC3166EA-5D75-576D-9CF9-00A233C5D0C4}"/>
                </a:ext>
              </a:extLst>
            </p:cNvPr>
            <p:cNvSpPr/>
            <p:nvPr/>
          </p:nvSpPr>
          <p:spPr>
            <a:xfrm>
              <a:off x="9241924" y="452396"/>
              <a:ext cx="1481328" cy="1481328"/>
            </a:xfrm>
            <a:prstGeom prst="ellipse">
              <a:avLst/>
            </a:prstGeom>
            <a:solidFill>
              <a:srgbClr val="991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AA3491FA-A8F8-5EEA-470A-5DABA5818599}"/>
                </a:ext>
              </a:extLst>
            </p:cNvPr>
            <p:cNvPicPr>
              <a:picLocks noChangeAspect="1"/>
            </p:cNvPicPr>
            <p:nvPr/>
          </p:nvPicPr>
          <p:blipFill>
            <a:blip r:embed="rId6"/>
            <a:stretch>
              <a:fillRect/>
            </a:stretch>
          </p:blipFill>
          <p:spPr>
            <a:xfrm>
              <a:off x="9646832" y="720792"/>
              <a:ext cx="671512" cy="992007"/>
            </a:xfrm>
            <a:prstGeom prst="rect">
              <a:avLst/>
            </a:prstGeom>
          </p:spPr>
        </p:pic>
      </p:grpSp>
    </p:spTree>
    <p:extLst>
      <p:ext uri="{BB962C8B-B14F-4D97-AF65-F5344CB8AC3E}">
        <p14:creationId xmlns:p14="http://schemas.microsoft.com/office/powerpoint/2010/main" val="2536980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81658E7-0B3F-254A-82C9-C743B5C6C98F}"/>
              </a:ext>
            </a:extLst>
          </p:cNvPr>
          <p:cNvSpPr txBox="1">
            <a:spLocks/>
          </p:cNvSpPr>
          <p:nvPr/>
        </p:nvSpPr>
        <p:spPr>
          <a:xfrm>
            <a:off x="3810050" y="815388"/>
            <a:ext cx="9200432" cy="1087755"/>
          </a:xfrm>
          <a:prstGeom prst="rect">
            <a:avLst/>
          </a:prstGeom>
        </p:spPr>
        <p:txBody>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sz="3200">
                <a:solidFill>
                  <a:schemeClr val="bg1"/>
                </a:solidFill>
                <a:latin typeface="Arial" panose="020B0604020202020204" pitchFamily="34" charset="0"/>
                <a:cs typeface="Arial" panose="020B0604020202020204" pitchFamily="34" charset="0"/>
              </a:rPr>
              <a:t>SLPs have a lot of </a:t>
            </a:r>
            <a:r>
              <a:rPr lang="en-US" sz="3200" err="1">
                <a:solidFill>
                  <a:schemeClr val="bg1"/>
                </a:solidFill>
                <a:latin typeface="Arial" panose="020B0604020202020204" pitchFamily="34" charset="0"/>
                <a:cs typeface="Arial" panose="020B0604020202020204" pitchFamily="34" charset="0"/>
              </a:rPr>
              <a:t>optons</a:t>
            </a:r>
            <a:endParaRPr lang="en-US" sz="3200">
              <a:solidFill>
                <a:schemeClr val="bg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3C693DE8-B2BA-8F42-A391-BBEAB2913C45}"/>
              </a:ext>
            </a:extLst>
          </p:cNvPr>
          <p:cNvSpPr/>
          <p:nvPr/>
        </p:nvSpPr>
        <p:spPr>
          <a:xfrm>
            <a:off x="1277449" y="2834694"/>
            <a:ext cx="10192308" cy="2788649"/>
          </a:xfrm>
          <a:prstGeom prst="rect">
            <a:avLst/>
          </a:prstGeom>
        </p:spPr>
        <p:txBody>
          <a:bodyPr wrap="square" numCol="2" spcCol="548640">
            <a:spAutoFit/>
          </a:bodyPr>
          <a:lstStyle/>
          <a:p>
            <a:pPr marL="285750" indent="-285750">
              <a:spcAft>
                <a:spcPts val="1200"/>
              </a:spcAft>
              <a:buFont typeface="Arial" panose="020B0604020202020204" pitchFamily="34" charset="0"/>
              <a:buChar char="•"/>
            </a:pPr>
            <a:r>
              <a:rPr lang="en-US" sz="2000" dirty="0">
                <a:latin typeface="URW Geometric Medium" pitchFamily="2" charset="0"/>
              </a:rPr>
              <a:t>Collaborate with related professionals such as audiologists, SLPs, engineers, physicians, psychologists, and educators to conduct research</a:t>
            </a:r>
          </a:p>
          <a:p>
            <a:pPr marL="285750" indent="-285750">
              <a:spcAft>
                <a:spcPts val="1200"/>
              </a:spcAft>
              <a:buFont typeface="Arial" panose="020B0604020202020204" pitchFamily="34" charset="0"/>
              <a:buChar char="•"/>
            </a:pPr>
            <a:r>
              <a:rPr lang="en-US" sz="2000" dirty="0">
                <a:latin typeface="URW Geometric Medium" pitchFamily="2" charset="0"/>
              </a:rPr>
              <a:t>Work as a researcher in communication processes, new treatments, or behavioral patterns associated with communication disorders</a:t>
            </a:r>
          </a:p>
          <a:p>
            <a:pPr marL="285750" indent="-285750">
              <a:spcAft>
                <a:spcPts val="1200"/>
              </a:spcAft>
              <a:buFont typeface="Arial" panose="020B0604020202020204" pitchFamily="34" charset="0"/>
              <a:buChar char="•"/>
            </a:pPr>
            <a:r>
              <a:rPr lang="en-US" sz="2000" dirty="0">
                <a:latin typeface="URW Geometric Medium" pitchFamily="2" charset="0"/>
              </a:rPr>
              <a:t>Work as a university professor to train the next generation of clinicians</a:t>
            </a:r>
          </a:p>
          <a:p>
            <a:pPr marL="285750" indent="-285750">
              <a:buFont typeface="Arial" panose="020B0604020202020204" pitchFamily="34" charset="0"/>
              <a:buChar char="•"/>
            </a:pPr>
            <a:r>
              <a:rPr lang="en-US" sz="2000" dirty="0">
                <a:latin typeface="URW Geometric Medium" pitchFamily="2" charset="0"/>
              </a:rPr>
              <a:t>Provide consulting services to universities, hospitals, government health agencies, or industries</a:t>
            </a:r>
          </a:p>
        </p:txBody>
      </p:sp>
      <p:pic>
        <p:nvPicPr>
          <p:cNvPr id="7" name="Graphic 6">
            <a:extLst>
              <a:ext uri="{FF2B5EF4-FFF2-40B4-BE49-F238E27FC236}">
                <a16:creationId xmlns:a16="http://schemas.microsoft.com/office/drawing/2014/main" id="{E27CF549-E039-3242-A463-58081686144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29305"/>
          <a:stretch/>
        </p:blipFill>
        <p:spPr>
          <a:xfrm>
            <a:off x="-834900" y="-303372"/>
            <a:ext cx="17626818" cy="2237519"/>
          </a:xfrm>
          <a:prstGeom prst="rect">
            <a:avLst/>
          </a:prstGeom>
        </p:spPr>
      </p:pic>
      <p:sp>
        <p:nvSpPr>
          <p:cNvPr id="8" name="Title 1">
            <a:extLst>
              <a:ext uri="{FF2B5EF4-FFF2-40B4-BE49-F238E27FC236}">
                <a16:creationId xmlns:a16="http://schemas.microsoft.com/office/drawing/2014/main" id="{7670E4F9-0231-6642-9500-4374CA3F67A5}"/>
              </a:ext>
            </a:extLst>
          </p:cNvPr>
          <p:cNvSpPr txBox="1">
            <a:spLocks/>
          </p:cNvSpPr>
          <p:nvPr/>
        </p:nvSpPr>
        <p:spPr>
          <a:xfrm>
            <a:off x="1415505" y="240506"/>
            <a:ext cx="5698527" cy="1087755"/>
          </a:xfrm>
          <a:prstGeom prst="rect">
            <a:avLst/>
          </a:prstGeom>
        </p:spPr>
        <p:txBody>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sz="3200" b="1" dirty="0">
                <a:solidFill>
                  <a:schemeClr val="bg1"/>
                </a:solidFill>
                <a:latin typeface="URW Geometric Extra Bold" pitchFamily="2" charset="0"/>
                <a:cs typeface="Arial" panose="020B0604020202020204" pitchFamily="34" charset="0"/>
              </a:rPr>
              <a:t>SPEECH, LANGUAGE, AND HEARING SCIENTISTS HAVE A LOT OF OPTIONS</a:t>
            </a:r>
          </a:p>
        </p:txBody>
      </p:sp>
      <p:pic>
        <p:nvPicPr>
          <p:cNvPr id="2" name="Picture 1">
            <a:extLst>
              <a:ext uri="{FF2B5EF4-FFF2-40B4-BE49-F238E27FC236}">
                <a16:creationId xmlns:a16="http://schemas.microsoft.com/office/drawing/2014/main" id="{BC21F373-7319-CD88-DC19-3EC4F244400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15588" y="6001182"/>
            <a:ext cx="1395412" cy="431569"/>
          </a:xfrm>
          <a:prstGeom prst="rect">
            <a:avLst/>
          </a:prstGeom>
        </p:spPr>
      </p:pic>
    </p:spTree>
    <p:extLst>
      <p:ext uri="{BB962C8B-B14F-4D97-AF65-F5344CB8AC3E}">
        <p14:creationId xmlns:p14="http://schemas.microsoft.com/office/powerpoint/2010/main" val="2983670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850DFE7-F619-5B18-1ADE-FB5C8312EEB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29305"/>
          <a:stretch/>
        </p:blipFill>
        <p:spPr>
          <a:xfrm>
            <a:off x="0" y="3924464"/>
            <a:ext cx="12192000" cy="2933536"/>
          </a:xfrm>
          <a:prstGeom prst="rect">
            <a:avLst/>
          </a:prstGeom>
        </p:spPr>
      </p:pic>
      <p:sp>
        <p:nvSpPr>
          <p:cNvPr id="3" name="Title 2">
            <a:extLst>
              <a:ext uri="{FF2B5EF4-FFF2-40B4-BE49-F238E27FC236}">
                <a16:creationId xmlns:a16="http://schemas.microsoft.com/office/drawing/2014/main" id="{00D45E32-8EE9-7F44-8C7C-68433F0EB3DB}"/>
              </a:ext>
            </a:extLst>
          </p:cNvPr>
          <p:cNvSpPr txBox="1">
            <a:spLocks/>
          </p:cNvSpPr>
          <p:nvPr/>
        </p:nvSpPr>
        <p:spPr>
          <a:xfrm>
            <a:off x="604157" y="554154"/>
            <a:ext cx="5491843" cy="185269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sz="4000" b="1" dirty="0">
                <a:latin typeface="URW Geometric Extra Bold" pitchFamily="2" charset="0"/>
              </a:rPr>
              <a:t>LET’S TALK MONEY AND JOB SECURITY</a:t>
            </a:r>
            <a:endParaRPr lang="en-US" sz="4000" b="1" dirty="0">
              <a:solidFill>
                <a:schemeClr val="tx1"/>
              </a:solidFill>
              <a:latin typeface="URW Geometric Extra Bold" pitchFamily="2" charset="0"/>
              <a:cs typeface="Arial" panose="020B0604020202020204" pitchFamily="34" charset="0"/>
            </a:endParaRPr>
          </a:p>
        </p:txBody>
      </p:sp>
      <p:cxnSp>
        <p:nvCxnSpPr>
          <p:cNvPr id="7" name="Straight Connector 6">
            <a:extLst>
              <a:ext uri="{FF2B5EF4-FFF2-40B4-BE49-F238E27FC236}">
                <a16:creationId xmlns:a16="http://schemas.microsoft.com/office/drawing/2014/main" id="{04E64C32-6D6F-6AAF-E141-D18317239B56}"/>
              </a:ext>
            </a:extLst>
          </p:cNvPr>
          <p:cNvCxnSpPr>
            <a:cxnSpLocks/>
          </p:cNvCxnSpPr>
          <p:nvPr/>
        </p:nvCxnSpPr>
        <p:spPr>
          <a:xfrm>
            <a:off x="604157" y="1941263"/>
            <a:ext cx="6577693"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1D65C0F-EA09-3881-3662-B5BA39FE9D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1571"/>
          <a:stretch/>
        </p:blipFill>
        <p:spPr>
          <a:xfrm>
            <a:off x="6096000" y="-533714"/>
            <a:ext cx="8180439" cy="8178498"/>
          </a:xfrm>
          <a:prstGeom prst="ellipse">
            <a:avLst/>
          </a:prstGeom>
        </p:spPr>
      </p:pic>
    </p:spTree>
    <p:extLst>
      <p:ext uri="{BB962C8B-B14F-4D97-AF65-F5344CB8AC3E}">
        <p14:creationId xmlns:p14="http://schemas.microsoft.com/office/powerpoint/2010/main" val="3980598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9DBFBA1D-A589-35E7-CE8F-20F9395F535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29305" r="29087"/>
          <a:stretch/>
        </p:blipFill>
        <p:spPr>
          <a:xfrm>
            <a:off x="-2373923" y="-21225"/>
            <a:ext cx="14710302" cy="1593212"/>
          </a:xfrm>
          <a:prstGeom prst="rect">
            <a:avLst/>
          </a:prstGeom>
        </p:spPr>
      </p:pic>
      <p:sp>
        <p:nvSpPr>
          <p:cNvPr id="2" name="Title 1">
            <a:extLst>
              <a:ext uri="{FF2B5EF4-FFF2-40B4-BE49-F238E27FC236}">
                <a16:creationId xmlns:a16="http://schemas.microsoft.com/office/drawing/2014/main" id="{3E555BD0-8570-49BC-897F-ED42343ED5B5}"/>
              </a:ext>
            </a:extLst>
          </p:cNvPr>
          <p:cNvSpPr>
            <a:spLocks noGrp="1"/>
          </p:cNvSpPr>
          <p:nvPr>
            <p:ph type="title"/>
          </p:nvPr>
        </p:nvSpPr>
        <p:spPr>
          <a:xfrm>
            <a:off x="838200" y="185831"/>
            <a:ext cx="10515600" cy="1325563"/>
          </a:xfrm>
        </p:spPr>
        <p:txBody>
          <a:bodyPr>
            <a:normAutofit/>
          </a:bodyPr>
          <a:lstStyle/>
          <a:p>
            <a:r>
              <a:rPr lang="en-US" sz="3200" spc="150" dirty="0">
                <a:solidFill>
                  <a:schemeClr val="bg1"/>
                </a:solidFill>
              </a:rPr>
              <a:t>SALARY</a:t>
            </a:r>
          </a:p>
        </p:txBody>
      </p:sp>
      <p:pic>
        <p:nvPicPr>
          <p:cNvPr id="4" name="Picture 3">
            <a:extLst>
              <a:ext uri="{FF2B5EF4-FFF2-40B4-BE49-F238E27FC236}">
                <a16:creationId xmlns:a16="http://schemas.microsoft.com/office/drawing/2014/main" id="{FFDDB7E3-3114-3AB1-41A5-B04FA7AEB9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15588" y="6001182"/>
            <a:ext cx="1395412" cy="431569"/>
          </a:xfrm>
          <a:prstGeom prst="rect">
            <a:avLst/>
          </a:prstGeom>
        </p:spPr>
      </p:pic>
      <p:sp>
        <p:nvSpPr>
          <p:cNvPr id="7" name="Content Placeholder 2">
            <a:extLst>
              <a:ext uri="{FF2B5EF4-FFF2-40B4-BE49-F238E27FC236}">
                <a16:creationId xmlns:a16="http://schemas.microsoft.com/office/drawing/2014/main" id="{47BB6607-6A6B-BB50-910C-080287835129}"/>
              </a:ext>
            </a:extLst>
          </p:cNvPr>
          <p:cNvSpPr>
            <a:spLocks noGrp="1"/>
          </p:cNvSpPr>
          <p:nvPr>
            <p:ph sz="half" idx="1"/>
          </p:nvPr>
        </p:nvSpPr>
        <p:spPr>
          <a:xfrm>
            <a:off x="532242" y="3090262"/>
            <a:ext cx="3352638" cy="944041"/>
          </a:xfrm>
        </p:spPr>
        <p:txBody>
          <a:bodyPr>
            <a:noAutofit/>
          </a:bodyPr>
          <a:lstStyle/>
          <a:p>
            <a:pPr marL="0" indent="0">
              <a:buNone/>
            </a:pPr>
            <a:r>
              <a:rPr lang="en-US" sz="2000" dirty="0"/>
              <a:t>Salary ranges are the median annual salary can vary depending on a person’s area of focus, and their geographical area. </a:t>
            </a:r>
          </a:p>
          <a:p>
            <a:pPr marL="0" indent="0">
              <a:buNone/>
            </a:pPr>
            <a:r>
              <a:rPr lang="en-US" sz="2000" b="1" dirty="0"/>
              <a:t>The nationwide median is 60k per year.</a:t>
            </a:r>
          </a:p>
        </p:txBody>
      </p:sp>
      <p:sp>
        <p:nvSpPr>
          <p:cNvPr id="11" name="Text Placeholder 3">
            <a:extLst>
              <a:ext uri="{FF2B5EF4-FFF2-40B4-BE49-F238E27FC236}">
                <a16:creationId xmlns:a16="http://schemas.microsoft.com/office/drawing/2014/main" id="{84B7166E-E0F2-570F-2940-027483B47D06}"/>
              </a:ext>
            </a:extLst>
          </p:cNvPr>
          <p:cNvSpPr txBox="1">
            <a:spLocks/>
          </p:cNvSpPr>
          <p:nvPr/>
        </p:nvSpPr>
        <p:spPr>
          <a:xfrm>
            <a:off x="7088453" y="2915361"/>
            <a:ext cx="2894986" cy="58953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a:t>
            </a:r>
            <a:r>
              <a:rPr lang="en-US" sz="3200" dirty="0">
                <a:solidFill>
                  <a:srgbClr val="FFFFFF"/>
                </a:solidFill>
                <a:latin typeface="Calibri" panose="020F0502020204030204"/>
              </a:rPr>
              <a:t>75-110k</a:t>
            </a:r>
            <a:endPar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aphicFrame>
        <p:nvGraphicFramePr>
          <p:cNvPr id="13" name="Diagram 12">
            <a:extLst>
              <a:ext uri="{FF2B5EF4-FFF2-40B4-BE49-F238E27FC236}">
                <a16:creationId xmlns:a16="http://schemas.microsoft.com/office/drawing/2014/main" id="{6042F245-97CA-CE70-A96A-ADDA17F97187}"/>
              </a:ext>
            </a:extLst>
          </p:cNvPr>
          <p:cNvGraphicFramePr/>
          <p:nvPr>
            <p:extLst>
              <p:ext uri="{D42A27DB-BD31-4B8C-83A1-F6EECF244321}">
                <p14:modId xmlns:p14="http://schemas.microsoft.com/office/powerpoint/2010/main" val="2961744518"/>
              </p:ext>
            </p:extLst>
          </p:nvPr>
        </p:nvGraphicFramePr>
        <p:xfrm>
          <a:off x="4359414" y="2458182"/>
          <a:ext cx="7774878" cy="315224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669441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4F6A4A9-4666-55FA-77F9-B300DDD5303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29305" r="29087"/>
          <a:stretch/>
        </p:blipFill>
        <p:spPr>
          <a:xfrm>
            <a:off x="-2373923" y="-21225"/>
            <a:ext cx="14710302" cy="1593212"/>
          </a:xfrm>
          <a:prstGeom prst="rect">
            <a:avLst/>
          </a:prstGeom>
        </p:spPr>
      </p:pic>
      <p:sp>
        <p:nvSpPr>
          <p:cNvPr id="2" name="Title 1">
            <a:extLst>
              <a:ext uri="{FF2B5EF4-FFF2-40B4-BE49-F238E27FC236}">
                <a16:creationId xmlns:a16="http://schemas.microsoft.com/office/drawing/2014/main" id="{3E555BD0-8570-49BC-897F-ED42343ED5B5}"/>
              </a:ext>
            </a:extLst>
          </p:cNvPr>
          <p:cNvSpPr>
            <a:spLocks noGrp="1"/>
          </p:cNvSpPr>
          <p:nvPr>
            <p:ph type="title"/>
          </p:nvPr>
        </p:nvSpPr>
        <p:spPr>
          <a:xfrm>
            <a:off x="838200" y="185831"/>
            <a:ext cx="10515600" cy="1325563"/>
          </a:xfrm>
        </p:spPr>
        <p:txBody>
          <a:bodyPr>
            <a:normAutofit/>
          </a:bodyPr>
          <a:lstStyle/>
          <a:p>
            <a:r>
              <a:rPr lang="en-US" sz="3200" dirty="0">
                <a:solidFill>
                  <a:schemeClr val="bg1"/>
                </a:solidFill>
              </a:rPr>
              <a:t>JOB RANKINGS</a:t>
            </a:r>
          </a:p>
        </p:txBody>
      </p:sp>
      <p:sp>
        <p:nvSpPr>
          <p:cNvPr id="11" name="Text Placeholder 3">
            <a:extLst>
              <a:ext uri="{FF2B5EF4-FFF2-40B4-BE49-F238E27FC236}">
                <a16:creationId xmlns:a16="http://schemas.microsoft.com/office/drawing/2014/main" id="{84B7166E-E0F2-570F-2940-027483B47D06}"/>
              </a:ext>
            </a:extLst>
          </p:cNvPr>
          <p:cNvSpPr txBox="1">
            <a:spLocks/>
          </p:cNvSpPr>
          <p:nvPr/>
        </p:nvSpPr>
        <p:spPr>
          <a:xfrm>
            <a:off x="7088453" y="3064651"/>
            <a:ext cx="2894986" cy="58953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a:t>
            </a:r>
            <a:r>
              <a:rPr lang="en-US" sz="3200" dirty="0">
                <a:solidFill>
                  <a:srgbClr val="FFFFFF"/>
                </a:solidFill>
                <a:latin typeface="Calibri" panose="020F0502020204030204"/>
              </a:rPr>
              <a:t>75-110k</a:t>
            </a:r>
            <a:endPar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aphicFrame>
        <p:nvGraphicFramePr>
          <p:cNvPr id="13" name="Diagram 12">
            <a:extLst>
              <a:ext uri="{FF2B5EF4-FFF2-40B4-BE49-F238E27FC236}">
                <a16:creationId xmlns:a16="http://schemas.microsoft.com/office/drawing/2014/main" id="{6042F245-97CA-CE70-A96A-ADDA17F97187}"/>
              </a:ext>
            </a:extLst>
          </p:cNvPr>
          <p:cNvGraphicFramePr/>
          <p:nvPr>
            <p:extLst>
              <p:ext uri="{D42A27DB-BD31-4B8C-83A1-F6EECF244321}">
                <p14:modId xmlns:p14="http://schemas.microsoft.com/office/powerpoint/2010/main" val="967682312"/>
              </p:ext>
            </p:extLst>
          </p:nvPr>
        </p:nvGraphicFramePr>
        <p:xfrm>
          <a:off x="1198636" y="2839167"/>
          <a:ext cx="4273695" cy="16897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Content Placeholder 2">
            <a:extLst>
              <a:ext uri="{FF2B5EF4-FFF2-40B4-BE49-F238E27FC236}">
                <a16:creationId xmlns:a16="http://schemas.microsoft.com/office/drawing/2014/main" id="{2E4639DE-2FBB-742D-A2F8-0AA76AB88652}"/>
              </a:ext>
            </a:extLst>
          </p:cNvPr>
          <p:cNvSpPr>
            <a:spLocks noGrp="1"/>
          </p:cNvSpPr>
          <p:nvPr>
            <p:ph sz="half" idx="1"/>
          </p:nvPr>
        </p:nvSpPr>
        <p:spPr>
          <a:xfrm>
            <a:off x="1198637" y="5797374"/>
            <a:ext cx="1693862" cy="407765"/>
          </a:xfrm>
        </p:spPr>
        <p:txBody>
          <a:bodyPr vert="horz" lIns="91440" tIns="45720" rIns="91440" bIns="45720" rtlCol="0" anchor="t">
            <a:normAutofit/>
          </a:bodyPr>
          <a:lstStyle/>
          <a:p>
            <a:pPr marL="0" indent="0" algn="ctr">
              <a:buNone/>
            </a:pPr>
            <a:r>
              <a:rPr lang="en-US" sz="1200" dirty="0">
                <a:solidFill>
                  <a:schemeClr val="bg1">
                    <a:lumMod val="75000"/>
                  </a:schemeClr>
                </a:solidFill>
              </a:rPr>
              <a:t>Ladders (2022)</a:t>
            </a:r>
          </a:p>
        </p:txBody>
      </p:sp>
      <p:sp>
        <p:nvSpPr>
          <p:cNvPr id="10" name="Content Placeholder 2">
            <a:extLst>
              <a:ext uri="{FF2B5EF4-FFF2-40B4-BE49-F238E27FC236}">
                <a16:creationId xmlns:a16="http://schemas.microsoft.com/office/drawing/2014/main" id="{739A1BE3-2BF6-4B34-222B-0B52B98FE86A}"/>
              </a:ext>
            </a:extLst>
          </p:cNvPr>
          <p:cNvSpPr txBox="1">
            <a:spLocks/>
          </p:cNvSpPr>
          <p:nvPr/>
        </p:nvSpPr>
        <p:spPr>
          <a:xfrm>
            <a:off x="3392764" y="5797374"/>
            <a:ext cx="2079567" cy="42971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rgbClr val="3F444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3F444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3F444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3F444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3F444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200" dirty="0">
                <a:solidFill>
                  <a:schemeClr val="bg1">
                    <a:lumMod val="76000"/>
                  </a:schemeClr>
                </a:solidFill>
                <a:latin typeface="URW Geometric Medium" pitchFamily="2" charset="0"/>
              </a:rPr>
              <a:t>U.S</a:t>
            </a:r>
            <a:r>
              <a:rPr kumimoji="0" lang="en-US" sz="1200" u="none" strike="noStrike" kern="1200" cap="none" spc="0" normalizeH="0" baseline="0" noProof="0" dirty="0">
                <a:ln>
                  <a:noFill/>
                </a:ln>
                <a:solidFill>
                  <a:schemeClr val="bg1">
                    <a:lumMod val="76000"/>
                  </a:schemeClr>
                </a:solidFill>
                <a:effectLst/>
                <a:uLnTx/>
                <a:uFillTx/>
                <a:latin typeface="URW Geometric Medium" pitchFamily="2" charset="0"/>
              </a:rPr>
              <a:t>.</a:t>
            </a:r>
            <a:r>
              <a:rPr lang="en-US" sz="1200" dirty="0">
                <a:solidFill>
                  <a:schemeClr val="bg1">
                    <a:lumMod val="76000"/>
                  </a:schemeClr>
                </a:solidFill>
                <a:latin typeface="URW Geometric Medium" pitchFamily="2" charset="0"/>
              </a:rPr>
              <a:t> News &amp; World</a:t>
            </a:r>
            <a:r>
              <a:rPr lang="en-US" sz="1200" dirty="0">
                <a:solidFill>
                  <a:srgbClr val="FFFFFF"/>
                </a:solidFill>
                <a:latin typeface="URW Geometric Medium" pitchFamily="2" charset="0"/>
              </a:rPr>
              <a:t> </a:t>
            </a:r>
            <a:r>
              <a:rPr lang="en-US" sz="1200" dirty="0">
                <a:solidFill>
                  <a:schemeClr val="bg1">
                    <a:lumMod val="76000"/>
                  </a:schemeClr>
                </a:solidFill>
                <a:latin typeface="URW Geometric Medium" pitchFamily="2" charset="0"/>
              </a:rPr>
              <a:t>Report  (2025)</a:t>
            </a:r>
            <a:r>
              <a:rPr lang="en-US" sz="1200" dirty="0">
                <a:solidFill>
                  <a:srgbClr val="FFFFFF"/>
                </a:solidFill>
                <a:latin typeface="URW Geometric Medium" pitchFamily="2" charset="0"/>
              </a:rPr>
              <a:t>)</a:t>
            </a:r>
          </a:p>
        </p:txBody>
      </p:sp>
      <p:sp>
        <p:nvSpPr>
          <p:cNvPr id="15" name="Text Placeholder 3">
            <a:extLst>
              <a:ext uri="{FF2B5EF4-FFF2-40B4-BE49-F238E27FC236}">
                <a16:creationId xmlns:a16="http://schemas.microsoft.com/office/drawing/2014/main" id="{D528F628-2E6D-06EE-30BF-F6F5F00FB3B5}"/>
              </a:ext>
            </a:extLst>
          </p:cNvPr>
          <p:cNvSpPr txBox="1">
            <a:spLocks/>
          </p:cNvSpPr>
          <p:nvPr/>
        </p:nvSpPr>
        <p:spPr>
          <a:xfrm>
            <a:off x="491911" y="4711572"/>
            <a:ext cx="3107314" cy="10267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000" b="0" u="none" strike="noStrike" kern="1200" cap="none" spc="0" normalizeH="0" baseline="0" noProof="0" dirty="0">
                <a:ln>
                  <a:noFill/>
                </a:ln>
                <a:solidFill>
                  <a:srgbClr val="6E6259"/>
                </a:solidFill>
                <a:effectLst/>
                <a:uLnTx/>
                <a:uFillTx/>
                <a:latin typeface="URW Geometric Medium" pitchFamily="2" charset="0"/>
              </a:rPr>
              <a:t>Highest paying jobs for people who want to work less than 40 </a:t>
            </a:r>
            <a:r>
              <a:rPr kumimoji="0" lang="en-US" sz="2000" b="0" u="none" strike="noStrike" kern="1200" cap="none" spc="0" normalizeH="0" baseline="0" noProof="0" dirty="0" err="1">
                <a:ln>
                  <a:noFill/>
                </a:ln>
                <a:solidFill>
                  <a:srgbClr val="6E6259"/>
                </a:solidFill>
                <a:effectLst/>
                <a:uLnTx/>
                <a:uFillTx/>
                <a:latin typeface="URW Geometric Medium" pitchFamily="2" charset="0"/>
              </a:rPr>
              <a:t>hrs</a:t>
            </a:r>
            <a:r>
              <a:rPr kumimoji="0" lang="en-US" sz="2000" b="0" u="none" strike="noStrike" kern="1200" cap="none" spc="0" normalizeH="0" baseline="0" noProof="0" dirty="0">
                <a:ln>
                  <a:noFill/>
                </a:ln>
                <a:solidFill>
                  <a:srgbClr val="6E6259"/>
                </a:solidFill>
                <a:effectLst/>
                <a:uLnTx/>
                <a:uFillTx/>
                <a:latin typeface="URW Geometric Medium" pitchFamily="2" charset="0"/>
              </a:rPr>
              <a:t> per week </a:t>
            </a:r>
          </a:p>
        </p:txBody>
      </p:sp>
      <p:sp>
        <p:nvSpPr>
          <p:cNvPr id="16" name="Text Placeholder 3">
            <a:extLst>
              <a:ext uri="{FF2B5EF4-FFF2-40B4-BE49-F238E27FC236}">
                <a16:creationId xmlns:a16="http://schemas.microsoft.com/office/drawing/2014/main" id="{E976F959-2641-51CE-582A-55618DCFAFEB}"/>
              </a:ext>
            </a:extLst>
          </p:cNvPr>
          <p:cNvSpPr txBox="1">
            <a:spLocks/>
          </p:cNvSpPr>
          <p:nvPr/>
        </p:nvSpPr>
        <p:spPr>
          <a:xfrm>
            <a:off x="2170041" y="2089787"/>
            <a:ext cx="2330885" cy="4746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700" u="none" strike="noStrike" kern="1200" cap="none" spc="0" normalizeH="0" baseline="0" noProof="0" dirty="0">
                <a:ln>
                  <a:noFill/>
                </a:ln>
                <a:solidFill>
                  <a:srgbClr val="991E66"/>
                </a:solidFill>
                <a:effectLst/>
                <a:uLnTx/>
                <a:uFillTx/>
                <a:latin typeface="URW Geometric" pitchFamily="2" charset="0"/>
              </a:rPr>
              <a:t>Audiologists</a:t>
            </a:r>
          </a:p>
        </p:txBody>
      </p:sp>
      <p:sp>
        <p:nvSpPr>
          <p:cNvPr id="17" name="Text Placeholder 3">
            <a:extLst>
              <a:ext uri="{FF2B5EF4-FFF2-40B4-BE49-F238E27FC236}">
                <a16:creationId xmlns:a16="http://schemas.microsoft.com/office/drawing/2014/main" id="{CBB877C6-612D-1A0A-AB41-544F12A59C9A}"/>
              </a:ext>
            </a:extLst>
          </p:cNvPr>
          <p:cNvSpPr txBox="1">
            <a:spLocks/>
          </p:cNvSpPr>
          <p:nvPr/>
        </p:nvSpPr>
        <p:spPr>
          <a:xfrm>
            <a:off x="3653995" y="4876186"/>
            <a:ext cx="1693862" cy="430037"/>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defRPr/>
            </a:pPr>
            <a:r>
              <a:rPr kumimoji="0" lang="en-US" sz="2000" b="0" u="none" strike="noStrike" kern="1200" cap="none" spc="0" normalizeH="0" baseline="0" noProof="0" dirty="0">
                <a:ln>
                  <a:noFill/>
                </a:ln>
                <a:solidFill>
                  <a:srgbClr val="6E6259"/>
                </a:solidFill>
                <a:effectLst/>
                <a:uLnTx/>
                <a:uFillTx/>
                <a:latin typeface="URW Geometric Medium" pitchFamily="2" charset="0"/>
              </a:rPr>
              <a:t>Best </a:t>
            </a:r>
            <a:r>
              <a:rPr lang="en-US" sz="2000" b="0" dirty="0">
                <a:solidFill>
                  <a:srgbClr val="6E6259"/>
                </a:solidFill>
                <a:latin typeface="URW Geometric Medium" pitchFamily="2" charset="0"/>
              </a:rPr>
              <a:t>Health Care Jobs</a:t>
            </a:r>
            <a:endParaRPr kumimoji="0" lang="en-US" sz="2000" b="0" u="none" strike="noStrike" kern="1200" cap="none" spc="0" normalizeH="0" baseline="0" noProof="0" dirty="0">
              <a:ln>
                <a:noFill/>
              </a:ln>
              <a:solidFill>
                <a:srgbClr val="6E6259"/>
              </a:solidFill>
              <a:effectLst/>
              <a:uLnTx/>
              <a:uFillTx/>
              <a:latin typeface="URW Geometric Medium" pitchFamily="2" charset="0"/>
            </a:endParaRPr>
          </a:p>
        </p:txBody>
      </p:sp>
      <p:graphicFrame>
        <p:nvGraphicFramePr>
          <p:cNvPr id="18" name="Diagram 17">
            <a:extLst>
              <a:ext uri="{FF2B5EF4-FFF2-40B4-BE49-F238E27FC236}">
                <a16:creationId xmlns:a16="http://schemas.microsoft.com/office/drawing/2014/main" id="{9A6DF463-6D12-B8A5-A0EC-440F5819E9D2}"/>
              </a:ext>
            </a:extLst>
          </p:cNvPr>
          <p:cNvGraphicFramePr/>
          <p:nvPr>
            <p:extLst>
              <p:ext uri="{D42A27DB-BD31-4B8C-83A1-F6EECF244321}">
                <p14:modId xmlns:p14="http://schemas.microsoft.com/office/powerpoint/2010/main" val="2794502712"/>
              </p:ext>
            </p:extLst>
          </p:nvPr>
        </p:nvGraphicFramePr>
        <p:xfrm>
          <a:off x="6738825" y="2839167"/>
          <a:ext cx="4273695" cy="168973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9" name="Content Placeholder 2">
            <a:extLst>
              <a:ext uri="{FF2B5EF4-FFF2-40B4-BE49-F238E27FC236}">
                <a16:creationId xmlns:a16="http://schemas.microsoft.com/office/drawing/2014/main" id="{6DDA35B5-D35F-72C4-8B1B-15C77944231C}"/>
              </a:ext>
            </a:extLst>
          </p:cNvPr>
          <p:cNvSpPr txBox="1">
            <a:spLocks/>
          </p:cNvSpPr>
          <p:nvPr/>
        </p:nvSpPr>
        <p:spPr>
          <a:xfrm>
            <a:off x="6738826" y="5797374"/>
            <a:ext cx="1693862" cy="407765"/>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RW Geometric Medium"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RW Geometric Medium"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RW Geometric Medium"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RW Geometric Medium"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RW Geometric Medium"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sz="1200" dirty="0">
                <a:solidFill>
                  <a:schemeClr val="bg1">
                    <a:lumMod val="76000"/>
                  </a:schemeClr>
                </a:solidFill>
                <a:latin typeface="URW Geometric Medium" pitchFamily="2" charset="0"/>
              </a:rPr>
              <a:t>U.S</a:t>
            </a:r>
            <a:r>
              <a:rPr kumimoji="0" lang="en-US" sz="1200" u="none" strike="noStrike" kern="1200" cap="none" spc="0" normalizeH="0" baseline="0" noProof="0" dirty="0">
                <a:ln>
                  <a:noFill/>
                </a:ln>
                <a:solidFill>
                  <a:schemeClr val="bg1">
                    <a:lumMod val="76000"/>
                  </a:schemeClr>
                </a:solidFill>
                <a:effectLst/>
                <a:uLnTx/>
                <a:uFillTx/>
                <a:latin typeface="URW Geometric Medium" pitchFamily="2" charset="0"/>
              </a:rPr>
              <a:t>.</a:t>
            </a:r>
            <a:r>
              <a:rPr lang="en-US" sz="1200" dirty="0">
                <a:solidFill>
                  <a:schemeClr val="bg1">
                    <a:lumMod val="76000"/>
                  </a:schemeClr>
                </a:solidFill>
                <a:latin typeface="URW Geometric Medium" pitchFamily="2" charset="0"/>
              </a:rPr>
              <a:t> News &amp; World</a:t>
            </a:r>
            <a:r>
              <a:rPr lang="en-US" sz="1200" dirty="0">
                <a:solidFill>
                  <a:srgbClr val="FFFFFF"/>
                </a:solidFill>
                <a:latin typeface="URW Geometric Medium" pitchFamily="2" charset="0"/>
              </a:rPr>
              <a:t> </a:t>
            </a:r>
            <a:r>
              <a:rPr lang="en-US" sz="1200" dirty="0">
                <a:solidFill>
                  <a:schemeClr val="bg1">
                    <a:lumMod val="76000"/>
                  </a:schemeClr>
                </a:solidFill>
                <a:latin typeface="URW Geometric Medium" pitchFamily="2" charset="0"/>
              </a:rPr>
              <a:t>Report  (2025)</a:t>
            </a:r>
            <a:r>
              <a:rPr lang="en-US" sz="1200" dirty="0">
                <a:solidFill>
                  <a:srgbClr val="FFFFFF"/>
                </a:solidFill>
                <a:latin typeface="URW Geometric Medium" pitchFamily="2" charset="0"/>
              </a:rPr>
              <a:t>)</a:t>
            </a:r>
          </a:p>
        </p:txBody>
      </p:sp>
      <p:sp>
        <p:nvSpPr>
          <p:cNvPr id="20" name="Content Placeholder 2">
            <a:extLst>
              <a:ext uri="{FF2B5EF4-FFF2-40B4-BE49-F238E27FC236}">
                <a16:creationId xmlns:a16="http://schemas.microsoft.com/office/drawing/2014/main" id="{1D5816B2-34C3-C3EF-E024-F80EB9782B70}"/>
              </a:ext>
            </a:extLst>
          </p:cNvPr>
          <p:cNvSpPr txBox="1">
            <a:spLocks/>
          </p:cNvSpPr>
          <p:nvPr/>
        </p:nvSpPr>
        <p:spPr>
          <a:xfrm>
            <a:off x="8932953" y="5797374"/>
            <a:ext cx="2079567" cy="42971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rgbClr val="3F444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3F444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3F444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3F444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3F444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200" dirty="0">
                <a:solidFill>
                  <a:schemeClr val="bg1">
                    <a:lumMod val="76000"/>
                  </a:schemeClr>
                </a:solidFill>
                <a:latin typeface="URW Geometric Medium" pitchFamily="2" charset="0"/>
              </a:rPr>
              <a:t>Indeed(2024)</a:t>
            </a:r>
            <a:r>
              <a:rPr lang="en-US" sz="1200" dirty="0">
                <a:solidFill>
                  <a:srgbClr val="FFFFFF"/>
                </a:solidFill>
                <a:latin typeface="URW Geometric Medium" pitchFamily="2" charset="0"/>
              </a:rPr>
              <a:t>)</a:t>
            </a:r>
          </a:p>
        </p:txBody>
      </p:sp>
      <p:sp>
        <p:nvSpPr>
          <p:cNvPr id="22" name="Text Placeholder 3">
            <a:extLst>
              <a:ext uri="{FF2B5EF4-FFF2-40B4-BE49-F238E27FC236}">
                <a16:creationId xmlns:a16="http://schemas.microsoft.com/office/drawing/2014/main" id="{5F6CB491-97DC-4CA0-3C48-F604EBCE4B9E}"/>
              </a:ext>
            </a:extLst>
          </p:cNvPr>
          <p:cNvSpPr txBox="1">
            <a:spLocks/>
          </p:cNvSpPr>
          <p:nvPr/>
        </p:nvSpPr>
        <p:spPr>
          <a:xfrm>
            <a:off x="7475976" y="2089787"/>
            <a:ext cx="2799392" cy="474663"/>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0800" dirty="0">
                <a:solidFill>
                  <a:srgbClr val="00778B"/>
                </a:solidFill>
                <a:latin typeface="URW Geometric" pitchFamily="2" charset="0"/>
              </a:rPr>
              <a:t>Speech-Language Pathologists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u="none" strike="noStrike" kern="1200" cap="none" spc="0" normalizeH="0" baseline="0" noProof="0" dirty="0">
              <a:ln>
                <a:noFill/>
              </a:ln>
              <a:solidFill>
                <a:srgbClr val="6E6259"/>
              </a:solidFill>
              <a:effectLst/>
              <a:uLnTx/>
              <a:uFillTx/>
              <a:latin typeface="URW Geometric" pitchFamily="2" charset="0"/>
            </a:endParaRPr>
          </a:p>
        </p:txBody>
      </p:sp>
      <p:sp>
        <p:nvSpPr>
          <p:cNvPr id="23" name="Text Placeholder 3">
            <a:extLst>
              <a:ext uri="{FF2B5EF4-FFF2-40B4-BE49-F238E27FC236}">
                <a16:creationId xmlns:a16="http://schemas.microsoft.com/office/drawing/2014/main" id="{3FE4268F-7EDC-AF12-312E-A72DB085CE07}"/>
              </a:ext>
            </a:extLst>
          </p:cNvPr>
          <p:cNvSpPr txBox="1">
            <a:spLocks/>
          </p:cNvSpPr>
          <p:nvPr/>
        </p:nvSpPr>
        <p:spPr>
          <a:xfrm>
            <a:off x="6723882" y="4876186"/>
            <a:ext cx="1693862" cy="430037"/>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defRPr/>
            </a:pPr>
            <a:r>
              <a:rPr kumimoji="0" lang="en-US" sz="2000" b="0" u="none" strike="noStrike" kern="1200" cap="none" spc="0" normalizeH="0" baseline="0" noProof="0" dirty="0">
                <a:ln>
                  <a:noFill/>
                </a:ln>
                <a:solidFill>
                  <a:srgbClr val="6E6259"/>
                </a:solidFill>
                <a:effectLst/>
                <a:uLnTx/>
                <a:uFillTx/>
                <a:latin typeface="URW Geometric Medium" pitchFamily="2" charset="0"/>
              </a:rPr>
              <a:t>Best </a:t>
            </a:r>
            <a:r>
              <a:rPr lang="en-US" sz="2000" b="0" dirty="0">
                <a:solidFill>
                  <a:srgbClr val="6E6259"/>
                </a:solidFill>
                <a:latin typeface="URW Geometric Medium" pitchFamily="2" charset="0"/>
              </a:rPr>
              <a:t>Health Care Jobs</a:t>
            </a:r>
            <a:endParaRPr kumimoji="0" lang="en-US" sz="2000" b="0" u="none" strike="noStrike" kern="1200" cap="none" spc="0" normalizeH="0" baseline="0" noProof="0" dirty="0">
              <a:ln>
                <a:noFill/>
              </a:ln>
              <a:solidFill>
                <a:srgbClr val="6E6259"/>
              </a:solidFill>
              <a:effectLst/>
              <a:uLnTx/>
              <a:uFillTx/>
              <a:latin typeface="URW Geometric Medium" pitchFamily="2" charset="0"/>
            </a:endParaRPr>
          </a:p>
        </p:txBody>
      </p:sp>
      <p:sp>
        <p:nvSpPr>
          <p:cNvPr id="24" name="Text Placeholder 3">
            <a:extLst>
              <a:ext uri="{FF2B5EF4-FFF2-40B4-BE49-F238E27FC236}">
                <a16:creationId xmlns:a16="http://schemas.microsoft.com/office/drawing/2014/main" id="{78A5228C-9B16-91AF-FE39-871D81432438}"/>
              </a:ext>
            </a:extLst>
          </p:cNvPr>
          <p:cNvSpPr txBox="1">
            <a:spLocks/>
          </p:cNvSpPr>
          <p:nvPr/>
        </p:nvSpPr>
        <p:spPr>
          <a:xfrm>
            <a:off x="8854062" y="4876186"/>
            <a:ext cx="2258753" cy="429713"/>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defRPr/>
            </a:pPr>
            <a:r>
              <a:rPr kumimoji="0" lang="en-US" sz="2000" b="0" u="none" strike="noStrike" kern="1200" cap="none" spc="0" normalizeH="0" baseline="0" noProof="0" dirty="0">
                <a:ln>
                  <a:noFill/>
                </a:ln>
                <a:solidFill>
                  <a:srgbClr val="6E6259"/>
                </a:solidFill>
                <a:effectLst/>
                <a:uLnTx/>
                <a:uFillTx/>
                <a:latin typeface="URW Geometric Medium" pitchFamily="2" charset="0"/>
              </a:rPr>
              <a:t>Best </a:t>
            </a:r>
            <a:r>
              <a:rPr lang="en-US" sz="2000" b="0" dirty="0">
                <a:solidFill>
                  <a:srgbClr val="6E6259"/>
                </a:solidFill>
                <a:latin typeface="URW Geometric Medium" pitchFamily="2" charset="0"/>
              </a:rPr>
              <a:t>Careers</a:t>
            </a:r>
            <a:r>
              <a:rPr kumimoji="0" lang="en-US" sz="2000" b="0" u="none" strike="noStrike" kern="1200" cap="none" spc="0" normalizeH="0" baseline="0" noProof="0" dirty="0">
                <a:ln>
                  <a:noFill/>
                </a:ln>
                <a:solidFill>
                  <a:srgbClr val="6E6259"/>
                </a:solidFill>
                <a:effectLst/>
                <a:uLnTx/>
                <a:uFillTx/>
                <a:latin typeface="URW Geometric Medium" pitchFamily="2" charset="0"/>
              </a:rPr>
              <a:t> for the </a:t>
            </a:r>
            <a:r>
              <a:rPr lang="en-US" sz="2000" b="0" dirty="0">
                <a:solidFill>
                  <a:srgbClr val="6E6259"/>
                </a:solidFill>
                <a:latin typeface="URW Geometric Medium" pitchFamily="2" charset="0"/>
              </a:rPr>
              <a:t>Next Ten Years</a:t>
            </a:r>
            <a:endParaRPr kumimoji="0" lang="en-US" sz="2000" b="0" u="none" strike="noStrike" kern="1200" cap="none" spc="0" normalizeH="0" baseline="0" noProof="0" dirty="0">
              <a:ln>
                <a:noFill/>
              </a:ln>
              <a:solidFill>
                <a:srgbClr val="6E6259"/>
              </a:solidFill>
              <a:effectLst/>
              <a:uLnTx/>
              <a:uFillTx/>
              <a:latin typeface="URW Geometric Medium" pitchFamily="2" charset="0"/>
            </a:endParaRPr>
          </a:p>
        </p:txBody>
      </p:sp>
    </p:spTree>
    <p:extLst>
      <p:ext uri="{BB962C8B-B14F-4D97-AF65-F5344CB8AC3E}">
        <p14:creationId xmlns:p14="http://schemas.microsoft.com/office/powerpoint/2010/main" val="21927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81658E7-0B3F-254A-82C9-C743B5C6C98F}"/>
              </a:ext>
            </a:extLst>
          </p:cNvPr>
          <p:cNvSpPr txBox="1">
            <a:spLocks/>
          </p:cNvSpPr>
          <p:nvPr/>
        </p:nvSpPr>
        <p:spPr>
          <a:xfrm>
            <a:off x="3810050" y="815388"/>
            <a:ext cx="9200432" cy="1087755"/>
          </a:xfrm>
          <a:prstGeom prst="rect">
            <a:avLst/>
          </a:prstGeom>
        </p:spPr>
        <p:txBody>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sz="3200">
                <a:solidFill>
                  <a:schemeClr val="bg1"/>
                </a:solidFill>
                <a:latin typeface="Arial" panose="020B0604020202020204" pitchFamily="34" charset="0"/>
                <a:cs typeface="Arial" panose="020B0604020202020204" pitchFamily="34" charset="0"/>
              </a:rPr>
              <a:t>SLPs have a lot of </a:t>
            </a:r>
            <a:r>
              <a:rPr lang="en-US" sz="3200" err="1">
                <a:solidFill>
                  <a:schemeClr val="bg1"/>
                </a:solidFill>
                <a:latin typeface="Arial" panose="020B0604020202020204" pitchFamily="34" charset="0"/>
                <a:cs typeface="Arial" panose="020B0604020202020204" pitchFamily="34" charset="0"/>
              </a:rPr>
              <a:t>optons</a:t>
            </a:r>
            <a:endParaRPr lang="en-US" sz="3200">
              <a:solidFill>
                <a:schemeClr val="bg1"/>
              </a:solidFill>
              <a:latin typeface="Arial" panose="020B0604020202020204" pitchFamily="34" charset="0"/>
              <a:cs typeface="Arial" panose="020B0604020202020204" pitchFamily="34" charset="0"/>
            </a:endParaRPr>
          </a:p>
        </p:txBody>
      </p:sp>
      <p:pic>
        <p:nvPicPr>
          <p:cNvPr id="7" name="Graphic 6">
            <a:extLst>
              <a:ext uri="{FF2B5EF4-FFF2-40B4-BE49-F238E27FC236}">
                <a16:creationId xmlns:a16="http://schemas.microsoft.com/office/drawing/2014/main" id="{E27CF549-E039-3242-A463-58081686144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29305" r="29087"/>
          <a:stretch/>
        </p:blipFill>
        <p:spPr>
          <a:xfrm>
            <a:off x="-163393" y="0"/>
            <a:ext cx="12499772" cy="2237519"/>
          </a:xfrm>
          <a:prstGeom prst="rect">
            <a:avLst/>
          </a:prstGeom>
        </p:spPr>
      </p:pic>
      <p:sp>
        <p:nvSpPr>
          <p:cNvPr id="8" name="Title 1">
            <a:extLst>
              <a:ext uri="{FF2B5EF4-FFF2-40B4-BE49-F238E27FC236}">
                <a16:creationId xmlns:a16="http://schemas.microsoft.com/office/drawing/2014/main" id="{7670E4F9-0231-6642-9500-4374CA3F67A5}"/>
              </a:ext>
            </a:extLst>
          </p:cNvPr>
          <p:cNvSpPr txBox="1">
            <a:spLocks/>
          </p:cNvSpPr>
          <p:nvPr/>
        </p:nvSpPr>
        <p:spPr>
          <a:xfrm>
            <a:off x="2127853" y="899792"/>
            <a:ext cx="4617377" cy="705698"/>
          </a:xfrm>
          <a:prstGeom prst="rect">
            <a:avLst/>
          </a:prstGeom>
        </p:spPr>
        <p:txBody>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sz="3200" b="1" dirty="0">
                <a:solidFill>
                  <a:schemeClr val="bg1"/>
                </a:solidFill>
                <a:latin typeface="URW Geometric Extra Bold" pitchFamily="2" charset="0"/>
                <a:cs typeface="Arial" panose="020B0604020202020204" pitchFamily="34" charset="0"/>
              </a:rPr>
              <a:t>INCREASE DIVERSITY</a:t>
            </a:r>
          </a:p>
        </p:txBody>
      </p:sp>
      <p:sp>
        <p:nvSpPr>
          <p:cNvPr id="10" name="TextBox 9">
            <a:extLst>
              <a:ext uri="{FF2B5EF4-FFF2-40B4-BE49-F238E27FC236}">
                <a16:creationId xmlns:a16="http://schemas.microsoft.com/office/drawing/2014/main" id="{59748C9F-6D43-D54F-89FF-0152B32EE54A}"/>
              </a:ext>
            </a:extLst>
          </p:cNvPr>
          <p:cNvSpPr txBox="1"/>
          <p:nvPr/>
        </p:nvSpPr>
        <p:spPr>
          <a:xfrm>
            <a:off x="797634" y="4731470"/>
            <a:ext cx="3136739" cy="400110"/>
          </a:xfrm>
          <a:prstGeom prst="rect">
            <a:avLst/>
          </a:prstGeom>
          <a:noFill/>
        </p:spPr>
        <p:txBody>
          <a:bodyPr wrap="square" rtlCol="0">
            <a:spAutoFit/>
          </a:bodyPr>
          <a:lstStyle/>
          <a:p>
            <a:pPr algn="ctr"/>
            <a:r>
              <a:rPr lang="en-US" sz="2000" dirty="0">
                <a:latin typeface="URW Geometric Medium" pitchFamily="2" charset="0"/>
                <a:cs typeface="Arial" panose="020B0604020202020204" pitchFamily="34" charset="0"/>
              </a:rPr>
              <a:t>Bilingual Service Providers</a:t>
            </a:r>
          </a:p>
        </p:txBody>
      </p:sp>
      <p:sp>
        <p:nvSpPr>
          <p:cNvPr id="11" name="TextBox 10">
            <a:extLst>
              <a:ext uri="{FF2B5EF4-FFF2-40B4-BE49-F238E27FC236}">
                <a16:creationId xmlns:a16="http://schemas.microsoft.com/office/drawing/2014/main" id="{41CC72C3-A32E-964C-8EAD-3750803B15C8}"/>
              </a:ext>
            </a:extLst>
          </p:cNvPr>
          <p:cNvSpPr txBox="1"/>
          <p:nvPr/>
        </p:nvSpPr>
        <p:spPr>
          <a:xfrm>
            <a:off x="4435935" y="4531415"/>
            <a:ext cx="3942742" cy="796308"/>
          </a:xfrm>
          <a:prstGeom prst="rect">
            <a:avLst/>
          </a:prstGeom>
          <a:noFill/>
        </p:spPr>
        <p:txBody>
          <a:bodyPr wrap="square" rtlCol="0">
            <a:spAutoFit/>
          </a:bodyPr>
          <a:lstStyle/>
          <a:p>
            <a:pPr algn="ctr">
              <a:lnSpc>
                <a:spcPct val="120000"/>
              </a:lnSpc>
            </a:pPr>
            <a:r>
              <a:rPr lang="en-US" sz="2000" dirty="0">
                <a:latin typeface="URW Geometric Medium" pitchFamily="2" charset="0"/>
                <a:cs typeface="Arial" panose="020B0604020202020204" pitchFamily="34" charset="0"/>
              </a:rPr>
              <a:t>Individuals from Under-represented </a:t>
            </a:r>
            <a:br>
              <a:rPr lang="en-US" sz="2000" dirty="0">
                <a:latin typeface="URW Geometric Medium" pitchFamily="2" charset="0"/>
                <a:cs typeface="Arial" panose="020B0604020202020204" pitchFamily="34" charset="0"/>
              </a:rPr>
            </a:br>
            <a:r>
              <a:rPr lang="en-US" sz="2000" dirty="0">
                <a:latin typeface="URW Geometric Medium" pitchFamily="2" charset="0"/>
                <a:cs typeface="Arial" panose="020B0604020202020204" pitchFamily="34" charset="0"/>
              </a:rPr>
              <a:t>Racial/Ethnic Backgrounds</a:t>
            </a:r>
          </a:p>
        </p:txBody>
      </p:sp>
      <p:sp>
        <p:nvSpPr>
          <p:cNvPr id="5" name="TextBox 4">
            <a:extLst>
              <a:ext uri="{FF2B5EF4-FFF2-40B4-BE49-F238E27FC236}">
                <a16:creationId xmlns:a16="http://schemas.microsoft.com/office/drawing/2014/main" id="{7E03417A-E938-D348-B321-EF9C04E55B8F}"/>
              </a:ext>
            </a:extLst>
          </p:cNvPr>
          <p:cNvSpPr txBox="1"/>
          <p:nvPr/>
        </p:nvSpPr>
        <p:spPr>
          <a:xfrm>
            <a:off x="8880240" y="4531415"/>
            <a:ext cx="2586038" cy="400110"/>
          </a:xfrm>
          <a:prstGeom prst="rect">
            <a:avLst/>
          </a:prstGeom>
          <a:noFill/>
        </p:spPr>
        <p:txBody>
          <a:bodyPr wrap="square" rtlCol="0">
            <a:spAutoFit/>
          </a:bodyPr>
          <a:lstStyle/>
          <a:p>
            <a:pPr algn="ctr"/>
            <a:r>
              <a:rPr lang="en-US" sz="2000" dirty="0">
                <a:latin typeface="URW Geometric Medium" pitchFamily="2" charset="0"/>
              </a:rPr>
              <a:t>Males</a:t>
            </a:r>
          </a:p>
        </p:txBody>
      </p:sp>
      <p:pic>
        <p:nvPicPr>
          <p:cNvPr id="4" name="Picture 3">
            <a:extLst>
              <a:ext uri="{FF2B5EF4-FFF2-40B4-BE49-F238E27FC236}">
                <a16:creationId xmlns:a16="http://schemas.microsoft.com/office/drawing/2014/main" id="{BB2D58D5-D2F0-5CD6-7E8E-0F42C01474D7}"/>
              </a:ext>
            </a:extLst>
          </p:cNvPr>
          <p:cNvPicPr>
            <a:picLocks noChangeAspect="1"/>
          </p:cNvPicPr>
          <p:nvPr/>
        </p:nvPicPr>
        <p:blipFill>
          <a:blip r:embed="rId5"/>
          <a:stretch>
            <a:fillRect/>
          </a:stretch>
        </p:blipFill>
        <p:spPr>
          <a:xfrm>
            <a:off x="1741058" y="3368172"/>
            <a:ext cx="1249891" cy="899202"/>
          </a:xfrm>
          <a:prstGeom prst="rect">
            <a:avLst/>
          </a:prstGeom>
        </p:spPr>
      </p:pic>
      <p:pic>
        <p:nvPicPr>
          <p:cNvPr id="9" name="Picture 8">
            <a:extLst>
              <a:ext uri="{FF2B5EF4-FFF2-40B4-BE49-F238E27FC236}">
                <a16:creationId xmlns:a16="http://schemas.microsoft.com/office/drawing/2014/main" id="{05F6E7D1-6E31-49B1-2E68-4A2F1EFB30E6}"/>
              </a:ext>
            </a:extLst>
          </p:cNvPr>
          <p:cNvPicPr>
            <a:picLocks noChangeAspect="1"/>
          </p:cNvPicPr>
          <p:nvPr/>
        </p:nvPicPr>
        <p:blipFill>
          <a:blip r:embed="rId6"/>
          <a:stretch>
            <a:fillRect/>
          </a:stretch>
        </p:blipFill>
        <p:spPr>
          <a:xfrm>
            <a:off x="9709854" y="3201357"/>
            <a:ext cx="926810" cy="1232832"/>
          </a:xfrm>
          <a:prstGeom prst="rect">
            <a:avLst/>
          </a:prstGeom>
        </p:spPr>
      </p:pic>
      <p:pic>
        <p:nvPicPr>
          <p:cNvPr id="12" name="Picture 11">
            <a:extLst>
              <a:ext uri="{FF2B5EF4-FFF2-40B4-BE49-F238E27FC236}">
                <a16:creationId xmlns:a16="http://schemas.microsoft.com/office/drawing/2014/main" id="{D1AEBD2B-7DB6-06E3-4AEB-880EA5591B0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415588" y="6001182"/>
            <a:ext cx="1395412" cy="431569"/>
          </a:xfrm>
          <a:prstGeom prst="rect">
            <a:avLst/>
          </a:prstGeom>
        </p:spPr>
      </p:pic>
      <p:pic>
        <p:nvPicPr>
          <p:cNvPr id="2" name="Picture 1">
            <a:extLst>
              <a:ext uri="{FF2B5EF4-FFF2-40B4-BE49-F238E27FC236}">
                <a16:creationId xmlns:a16="http://schemas.microsoft.com/office/drawing/2014/main" id="{E40382B1-3681-21C3-32B2-A35AA9D0B2AF}"/>
              </a:ext>
            </a:extLst>
          </p:cNvPr>
          <p:cNvPicPr>
            <a:picLocks noChangeAspect="1"/>
          </p:cNvPicPr>
          <p:nvPr/>
        </p:nvPicPr>
        <p:blipFill>
          <a:blip r:embed="rId8"/>
          <a:stretch>
            <a:fillRect/>
          </a:stretch>
        </p:blipFill>
        <p:spPr>
          <a:xfrm>
            <a:off x="5785370" y="3137310"/>
            <a:ext cx="1130063" cy="1130063"/>
          </a:xfrm>
          <a:prstGeom prst="rect">
            <a:avLst/>
          </a:prstGeom>
        </p:spPr>
      </p:pic>
    </p:spTree>
    <p:extLst>
      <p:ext uri="{BB962C8B-B14F-4D97-AF65-F5344CB8AC3E}">
        <p14:creationId xmlns:p14="http://schemas.microsoft.com/office/powerpoint/2010/main" val="2949823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0283311E-921B-2A44-BD4A-5104DBC4D13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29305"/>
          <a:stretch/>
        </p:blipFill>
        <p:spPr>
          <a:xfrm>
            <a:off x="-4458138" y="0"/>
            <a:ext cx="17626818" cy="2237519"/>
          </a:xfrm>
          <a:prstGeom prst="rect">
            <a:avLst/>
          </a:prstGeom>
        </p:spPr>
      </p:pic>
      <p:sp>
        <p:nvSpPr>
          <p:cNvPr id="8" name="Title 1">
            <a:extLst>
              <a:ext uri="{FF2B5EF4-FFF2-40B4-BE49-F238E27FC236}">
                <a16:creationId xmlns:a16="http://schemas.microsoft.com/office/drawing/2014/main" id="{7670E4F9-0231-6642-9500-4374CA3F67A5}"/>
              </a:ext>
            </a:extLst>
          </p:cNvPr>
          <p:cNvSpPr txBox="1">
            <a:spLocks/>
          </p:cNvSpPr>
          <p:nvPr/>
        </p:nvSpPr>
        <p:spPr>
          <a:xfrm>
            <a:off x="4836797" y="658333"/>
            <a:ext cx="6034512" cy="705698"/>
          </a:xfrm>
          <a:prstGeom prst="rect">
            <a:avLst/>
          </a:prstGeom>
        </p:spPr>
        <p:txBody>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sz="3200" b="1" dirty="0">
                <a:solidFill>
                  <a:schemeClr val="bg1"/>
                </a:solidFill>
                <a:latin typeface="URW Geometric Extra Bold" pitchFamily="2" charset="0"/>
                <a:cs typeface="Arial" panose="020B0604020202020204" pitchFamily="34" charset="0"/>
              </a:rPr>
              <a:t>THE NEED FOR </a:t>
            </a:r>
            <a:br>
              <a:rPr lang="en-US" sz="3200" b="1" dirty="0">
                <a:solidFill>
                  <a:schemeClr val="bg1"/>
                </a:solidFill>
                <a:latin typeface="URW Geometric Extra Bold" pitchFamily="2" charset="0"/>
                <a:cs typeface="Arial" panose="020B0604020202020204" pitchFamily="34" charset="0"/>
              </a:rPr>
            </a:br>
            <a:r>
              <a:rPr lang="en-US" sz="3200" b="1" dirty="0">
                <a:solidFill>
                  <a:schemeClr val="bg1"/>
                </a:solidFill>
                <a:latin typeface="URW Geometric Extra Bold" pitchFamily="2" charset="0"/>
                <a:cs typeface="Arial" panose="020B0604020202020204" pitchFamily="34" charset="0"/>
              </a:rPr>
              <a:t>MULTILINGUAL CLINICIANS</a:t>
            </a:r>
          </a:p>
        </p:txBody>
      </p:sp>
      <p:sp>
        <p:nvSpPr>
          <p:cNvPr id="16" name="Content Placeholder 2">
            <a:extLst>
              <a:ext uri="{FF2B5EF4-FFF2-40B4-BE49-F238E27FC236}">
                <a16:creationId xmlns:a16="http://schemas.microsoft.com/office/drawing/2014/main" id="{EE75E405-6553-8D4C-A59B-F97E44E64C92}"/>
              </a:ext>
            </a:extLst>
          </p:cNvPr>
          <p:cNvSpPr txBox="1">
            <a:spLocks/>
          </p:cNvSpPr>
          <p:nvPr/>
        </p:nvSpPr>
        <p:spPr>
          <a:xfrm>
            <a:off x="709325" y="3026224"/>
            <a:ext cx="6539111" cy="33162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E62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E62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E62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E62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E62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000" dirty="0">
                <a:solidFill>
                  <a:schemeClr val="tx2"/>
                </a:solidFill>
                <a:latin typeface="URW Geometric Medium" pitchFamily="2" charset="0"/>
                <a:ea typeface="Times New Roman" panose="02020603050405020304" pitchFamily="18" charset="0"/>
                <a:cs typeface="Arial" panose="020B0604020202020204" pitchFamily="34" charset="0"/>
              </a:rPr>
              <a:t>The top 10 most common languages nationally in health care encounters requiring interpretation are</a:t>
            </a:r>
            <a:r>
              <a:rPr lang="en-US" sz="2000" dirty="0">
                <a:solidFill>
                  <a:schemeClr val="tx1"/>
                </a:solidFill>
                <a:latin typeface="URW Geometric Medium" pitchFamily="2" charset="0"/>
                <a:ea typeface="Times New Roman" panose="02020603050405020304" pitchFamily="18" charset="0"/>
                <a:cs typeface="Arial" panose="020B0604020202020204" pitchFamily="34" charset="0"/>
              </a:rPr>
              <a:t> Spanish; languages commonly spoken in China (Mandarin and Cantonese); Vietnamese; Arabic; American Sign Language (ASL); Russian; Portuguese; Haitian Creole; and Korean.</a:t>
            </a:r>
            <a:endParaRPr lang="en-US" sz="2000" dirty="0">
              <a:solidFill>
                <a:schemeClr val="tx1"/>
              </a:solidFill>
              <a:latin typeface="URW Geometric Medium" pitchFamily="2" charset="0"/>
              <a:ea typeface="Calibri" panose="020F0502020204030204" pitchFamily="34" charset="0"/>
              <a:cs typeface="Arial" panose="020B0604020202020204" pitchFamily="34" charset="0"/>
            </a:endParaRPr>
          </a:p>
          <a:p>
            <a:pPr marL="0" indent="0">
              <a:lnSpc>
                <a:spcPct val="150000"/>
              </a:lnSpc>
              <a:buNone/>
            </a:pPr>
            <a:endParaRPr lang="en-US" sz="2000" dirty="0">
              <a:solidFill>
                <a:schemeClr val="tx1"/>
              </a:solidFill>
              <a:latin typeface="URW Geometric Medium" pitchFamily="2" charset="0"/>
              <a:cs typeface="Arial" panose="020B0604020202020204" pitchFamily="34" charset="0"/>
            </a:endParaRPr>
          </a:p>
        </p:txBody>
      </p:sp>
      <p:pic>
        <p:nvPicPr>
          <p:cNvPr id="2" name="Picture 1">
            <a:extLst>
              <a:ext uri="{FF2B5EF4-FFF2-40B4-BE49-F238E27FC236}">
                <a16:creationId xmlns:a16="http://schemas.microsoft.com/office/drawing/2014/main" id="{33189005-32D5-26BA-9FF4-B37CB5A4BB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15588" y="6001182"/>
            <a:ext cx="1395412" cy="431569"/>
          </a:xfrm>
          <a:prstGeom prst="rect">
            <a:avLst/>
          </a:prstGeom>
        </p:spPr>
      </p:pic>
      <p:pic>
        <p:nvPicPr>
          <p:cNvPr id="3" name="Picture 2">
            <a:extLst>
              <a:ext uri="{FF2B5EF4-FFF2-40B4-BE49-F238E27FC236}">
                <a16:creationId xmlns:a16="http://schemas.microsoft.com/office/drawing/2014/main" id="{8D8FAD08-CF62-5A1E-0416-93CDDF1015F4}"/>
              </a:ext>
            </a:extLst>
          </p:cNvPr>
          <p:cNvPicPr>
            <a:picLocks noChangeAspect="1"/>
          </p:cNvPicPr>
          <p:nvPr/>
        </p:nvPicPr>
        <p:blipFill>
          <a:blip r:embed="rId6"/>
          <a:stretch>
            <a:fillRect/>
          </a:stretch>
        </p:blipFill>
        <p:spPr>
          <a:xfrm>
            <a:off x="8001217" y="2891145"/>
            <a:ext cx="1477596" cy="1477596"/>
          </a:xfrm>
          <a:prstGeom prst="rect">
            <a:avLst/>
          </a:prstGeom>
        </p:spPr>
      </p:pic>
      <p:pic>
        <p:nvPicPr>
          <p:cNvPr id="5" name="Picture 4">
            <a:extLst>
              <a:ext uri="{FF2B5EF4-FFF2-40B4-BE49-F238E27FC236}">
                <a16:creationId xmlns:a16="http://schemas.microsoft.com/office/drawing/2014/main" id="{B70F5B31-D264-176E-3F07-71A963627444}"/>
              </a:ext>
            </a:extLst>
          </p:cNvPr>
          <p:cNvPicPr>
            <a:picLocks noChangeAspect="1"/>
          </p:cNvPicPr>
          <p:nvPr/>
        </p:nvPicPr>
        <p:blipFill>
          <a:blip r:embed="rId7"/>
          <a:stretch>
            <a:fillRect/>
          </a:stretch>
        </p:blipFill>
        <p:spPr>
          <a:xfrm>
            <a:off x="8185211" y="4657581"/>
            <a:ext cx="1477596" cy="1477596"/>
          </a:xfrm>
          <a:prstGeom prst="rect">
            <a:avLst/>
          </a:prstGeom>
        </p:spPr>
      </p:pic>
      <p:pic>
        <p:nvPicPr>
          <p:cNvPr id="6" name="Picture 5">
            <a:extLst>
              <a:ext uri="{FF2B5EF4-FFF2-40B4-BE49-F238E27FC236}">
                <a16:creationId xmlns:a16="http://schemas.microsoft.com/office/drawing/2014/main" id="{2DC33D64-4544-933A-00F0-E9190E31B4B3}"/>
              </a:ext>
            </a:extLst>
          </p:cNvPr>
          <p:cNvPicPr>
            <a:picLocks noChangeAspect="1"/>
          </p:cNvPicPr>
          <p:nvPr/>
        </p:nvPicPr>
        <p:blipFill>
          <a:blip r:embed="rId8"/>
          <a:stretch>
            <a:fillRect/>
          </a:stretch>
        </p:blipFill>
        <p:spPr>
          <a:xfrm>
            <a:off x="9846801" y="3494720"/>
            <a:ext cx="1477596" cy="1477596"/>
          </a:xfrm>
          <a:prstGeom prst="rect">
            <a:avLst/>
          </a:prstGeom>
        </p:spPr>
      </p:pic>
    </p:spTree>
    <p:extLst>
      <p:ext uri="{BB962C8B-B14F-4D97-AF65-F5344CB8AC3E}">
        <p14:creationId xmlns:p14="http://schemas.microsoft.com/office/powerpoint/2010/main" val="3595244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B281B227-065A-5BEE-D1D8-1520A583CB9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29305"/>
          <a:stretch/>
        </p:blipFill>
        <p:spPr>
          <a:xfrm>
            <a:off x="-834900" y="0"/>
            <a:ext cx="17626818" cy="2237519"/>
          </a:xfrm>
          <a:prstGeom prst="rect">
            <a:avLst/>
          </a:prstGeom>
        </p:spPr>
      </p:pic>
      <p:sp>
        <p:nvSpPr>
          <p:cNvPr id="5" name="Title 1">
            <a:extLst>
              <a:ext uri="{FF2B5EF4-FFF2-40B4-BE49-F238E27FC236}">
                <a16:creationId xmlns:a16="http://schemas.microsoft.com/office/drawing/2014/main" id="{211AE535-A34A-9B4D-AB42-DE3BDBC88416}"/>
              </a:ext>
            </a:extLst>
          </p:cNvPr>
          <p:cNvSpPr txBox="1">
            <a:spLocks/>
          </p:cNvSpPr>
          <p:nvPr/>
        </p:nvSpPr>
        <p:spPr>
          <a:xfrm>
            <a:off x="1658774" y="375459"/>
            <a:ext cx="5885026" cy="1508205"/>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pPr>
              <a:lnSpc>
                <a:spcPct val="100000"/>
              </a:lnSpc>
            </a:pPr>
            <a:r>
              <a:rPr lang="en-US" sz="3200" b="1" dirty="0">
                <a:solidFill>
                  <a:schemeClr val="bg1"/>
                </a:solidFill>
                <a:latin typeface="URW Geometric Extra Bold" pitchFamily="2" charset="0"/>
                <a:cs typeface="Arial" panose="020B0604020202020204" pitchFamily="34" charset="0"/>
              </a:rPr>
              <a:t>WHAT IS COMMUNICATION SCIENCES AND DISORDERS (CSD)?</a:t>
            </a:r>
          </a:p>
          <a:p>
            <a:pPr>
              <a:lnSpc>
                <a:spcPct val="100000"/>
              </a:lnSpc>
            </a:pPr>
            <a:endParaRPr lang="en-US" sz="1800" dirty="0">
              <a:solidFill>
                <a:schemeClr val="bg1"/>
              </a:solidFill>
              <a:latin typeface="URW Geometric Medium" pitchFamily="2" charset="0"/>
              <a:cs typeface="Arial" panose="020B0604020202020204" pitchFamily="34" charset="0"/>
            </a:endParaRPr>
          </a:p>
          <a:p>
            <a:pPr>
              <a:lnSpc>
                <a:spcPct val="100000"/>
              </a:lnSpc>
            </a:pPr>
            <a:r>
              <a:rPr lang="en-US" sz="2200" dirty="0">
                <a:solidFill>
                  <a:schemeClr val="bg1"/>
                </a:solidFill>
                <a:latin typeface="URW Geometric Medium" pitchFamily="2" charset="0"/>
                <a:cs typeface="Arial" panose="020B0604020202020204" pitchFamily="34" charset="0"/>
              </a:rPr>
              <a:t>Getting started in a CSD career: It’s a matter of 1,2,3 . . .  </a:t>
            </a:r>
          </a:p>
          <a:p>
            <a:pPr>
              <a:lnSpc>
                <a:spcPct val="100000"/>
              </a:lnSpc>
            </a:pPr>
            <a:endParaRPr lang="en-US" sz="32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FDF05AE-0B9D-0D44-87EF-FC8A980C9D7D}"/>
              </a:ext>
            </a:extLst>
          </p:cNvPr>
          <p:cNvSpPr txBox="1"/>
          <p:nvPr/>
        </p:nvSpPr>
        <p:spPr>
          <a:xfrm>
            <a:off x="1291429" y="2410354"/>
            <a:ext cx="1727889" cy="1973554"/>
          </a:xfrm>
          <a:prstGeom prst="rect">
            <a:avLst/>
          </a:prstGeom>
          <a:noFill/>
        </p:spPr>
        <p:txBody>
          <a:bodyPr wrap="square" lIns="91440" tIns="45720" rIns="91440" bIns="45720" rtlCol="0" anchor="t">
            <a:spAutoFit/>
          </a:bodyPr>
          <a:lstStyle/>
          <a:p>
            <a:r>
              <a:rPr lang="en-US" sz="7200" b="1" dirty="0">
                <a:solidFill>
                  <a:srgbClr val="00778B"/>
                </a:solidFill>
                <a:latin typeface="URW Geometric Extra Bold" pitchFamily="2" charset="0"/>
              </a:rPr>
              <a:t>1</a:t>
            </a:r>
            <a:endParaRPr lang="en-US" b="1" dirty="0">
              <a:latin typeface="URW Geometric Extra Bold" pitchFamily="2" charset="0"/>
            </a:endParaRPr>
          </a:p>
          <a:p>
            <a:r>
              <a:rPr lang="en-US" sz="2400" b="1" dirty="0">
                <a:solidFill>
                  <a:srgbClr val="991E66"/>
                </a:solidFill>
                <a:latin typeface="URW Geometric Extra Bold" pitchFamily="2" charset="0"/>
              </a:rPr>
              <a:t>DISCIPLINE</a:t>
            </a:r>
            <a:endParaRPr lang="en-US" b="1" dirty="0">
              <a:solidFill>
                <a:srgbClr val="991E66"/>
              </a:solidFill>
              <a:latin typeface="URW Geometric Extra Bold" pitchFamily="2" charset="0"/>
              <a:cs typeface="Times New Roman" panose="02020603050405020304" pitchFamily="18" charset="0"/>
            </a:endParaRPr>
          </a:p>
          <a:p>
            <a:pPr>
              <a:lnSpc>
                <a:spcPct val="150000"/>
              </a:lnSpc>
            </a:pPr>
            <a:r>
              <a:rPr lang="en-US" sz="2000" dirty="0">
                <a:solidFill>
                  <a:schemeClr val="tx1">
                    <a:lumMod val="75000"/>
                  </a:schemeClr>
                </a:solidFill>
                <a:latin typeface="URW Geometric Medium" pitchFamily="2" charset="0"/>
              </a:rPr>
              <a:t>CSD</a:t>
            </a:r>
            <a:endParaRPr lang="en-US" sz="2000" dirty="0">
              <a:latin typeface="URW Geometric Medium" pitchFamily="2" charset="0"/>
              <a:cs typeface="Arial" panose="020B0604020202020204" pitchFamily="34" charset="0"/>
            </a:endParaRPr>
          </a:p>
        </p:txBody>
      </p:sp>
      <p:sp>
        <p:nvSpPr>
          <p:cNvPr id="8" name="TextBox 7">
            <a:extLst>
              <a:ext uri="{FF2B5EF4-FFF2-40B4-BE49-F238E27FC236}">
                <a16:creationId xmlns:a16="http://schemas.microsoft.com/office/drawing/2014/main" id="{7E1E0409-2C2C-5946-B0AB-A26FDA1BA2E5}"/>
              </a:ext>
            </a:extLst>
          </p:cNvPr>
          <p:cNvSpPr txBox="1"/>
          <p:nvPr/>
        </p:nvSpPr>
        <p:spPr>
          <a:xfrm>
            <a:off x="3762463" y="2410354"/>
            <a:ext cx="3194603" cy="2435218"/>
          </a:xfrm>
          <a:prstGeom prst="rect">
            <a:avLst/>
          </a:prstGeom>
          <a:noFill/>
        </p:spPr>
        <p:txBody>
          <a:bodyPr wrap="square" lIns="91440" tIns="45720" rIns="91440" bIns="45720" rtlCol="0" anchor="t">
            <a:spAutoFit/>
          </a:bodyPr>
          <a:lstStyle/>
          <a:p>
            <a:r>
              <a:rPr lang="en-US" sz="7200" b="1" dirty="0">
                <a:solidFill>
                  <a:srgbClr val="00778B"/>
                </a:solidFill>
                <a:latin typeface="URW Geometric Extra Bold" pitchFamily="2" charset="0"/>
              </a:rPr>
              <a:t>2</a:t>
            </a:r>
            <a:endParaRPr lang="en-US" b="1" dirty="0">
              <a:latin typeface="URW Geometric Extra Bold" pitchFamily="2" charset="0"/>
            </a:endParaRPr>
          </a:p>
          <a:p>
            <a:r>
              <a:rPr lang="en-US" sz="2400" b="1" dirty="0">
                <a:solidFill>
                  <a:srgbClr val="991E66"/>
                </a:solidFill>
                <a:latin typeface="URW Geometric Extra Bold" pitchFamily="2" charset="0"/>
              </a:rPr>
              <a:t>CAREERS</a:t>
            </a:r>
            <a:endParaRPr lang="en-US" b="1" dirty="0">
              <a:solidFill>
                <a:srgbClr val="991E66"/>
              </a:solidFill>
              <a:latin typeface="URW Geometric Extra Bold" pitchFamily="2" charset="0"/>
              <a:cs typeface="Arial" panose="020B0604020202020204"/>
            </a:endParaRPr>
          </a:p>
          <a:p>
            <a:pPr marL="342900" indent="-342900">
              <a:lnSpc>
                <a:spcPct val="150000"/>
              </a:lnSpc>
            </a:pPr>
            <a:r>
              <a:rPr lang="en-US" sz="2000" dirty="0">
                <a:latin typeface="URW Geometric Medium" pitchFamily="2" charset="0"/>
              </a:rPr>
              <a:t>Audiology</a:t>
            </a:r>
            <a:endParaRPr lang="en-US" sz="2000" dirty="0">
              <a:latin typeface="URW Geometric Medium" pitchFamily="2" charset="0"/>
              <a:cs typeface="Arial" panose="020B0604020202020204"/>
            </a:endParaRPr>
          </a:p>
          <a:p>
            <a:pPr marL="342900" indent="-342900">
              <a:lnSpc>
                <a:spcPct val="150000"/>
              </a:lnSpc>
            </a:pPr>
            <a:r>
              <a:rPr lang="en-US" sz="2000" dirty="0">
                <a:latin typeface="URW Geometric Medium" pitchFamily="2" charset="0"/>
              </a:rPr>
              <a:t>Speech-Language Pathology</a:t>
            </a:r>
            <a:endParaRPr lang="en-US" sz="2000" dirty="0">
              <a:latin typeface="URW Geometric Medium" pitchFamily="2" charset="0"/>
              <a:cs typeface="Arial" panose="020B0604020202020204"/>
            </a:endParaRPr>
          </a:p>
        </p:txBody>
      </p:sp>
      <p:sp>
        <p:nvSpPr>
          <p:cNvPr id="9" name="TextBox 8">
            <a:extLst>
              <a:ext uri="{FF2B5EF4-FFF2-40B4-BE49-F238E27FC236}">
                <a16:creationId xmlns:a16="http://schemas.microsoft.com/office/drawing/2014/main" id="{43120DE5-B0AB-A048-8699-796F1BDECB44}"/>
              </a:ext>
            </a:extLst>
          </p:cNvPr>
          <p:cNvSpPr txBox="1"/>
          <p:nvPr/>
        </p:nvSpPr>
        <p:spPr>
          <a:xfrm>
            <a:off x="7261127" y="2410354"/>
            <a:ext cx="4670678" cy="3820213"/>
          </a:xfrm>
          <a:prstGeom prst="rect">
            <a:avLst/>
          </a:prstGeom>
          <a:noFill/>
        </p:spPr>
        <p:txBody>
          <a:bodyPr wrap="square" lIns="91440" tIns="45720" rIns="91440" bIns="45720" rtlCol="0" anchor="t">
            <a:spAutoFit/>
          </a:bodyPr>
          <a:lstStyle/>
          <a:p>
            <a:r>
              <a:rPr lang="en-US" sz="7200" b="1" dirty="0">
                <a:solidFill>
                  <a:srgbClr val="00778B"/>
                </a:solidFill>
                <a:latin typeface="URW Geometric Extra Bold" pitchFamily="2" charset="0"/>
              </a:rPr>
              <a:t>3</a:t>
            </a:r>
            <a:endParaRPr lang="en-US" b="1" dirty="0">
              <a:latin typeface="URW Geometric Extra Bold" pitchFamily="2" charset="0"/>
            </a:endParaRPr>
          </a:p>
          <a:p>
            <a:r>
              <a:rPr lang="en-US" sz="2400" b="1" dirty="0">
                <a:solidFill>
                  <a:srgbClr val="991E66"/>
                </a:solidFill>
                <a:latin typeface="URW Geometric Extra Bold" pitchFamily="2" charset="0"/>
              </a:rPr>
              <a:t>PROFESSIONS</a:t>
            </a:r>
            <a:endParaRPr lang="en-US" sz="2400" b="1" dirty="0">
              <a:solidFill>
                <a:srgbClr val="991E66"/>
              </a:solidFill>
              <a:latin typeface="URW Geometric Extra Bold" pitchFamily="2" charset="0"/>
              <a:cs typeface="Arial" panose="020B0604020202020204"/>
            </a:endParaRPr>
          </a:p>
          <a:p>
            <a:pPr marL="342900" indent="-342900">
              <a:lnSpc>
                <a:spcPct val="150000"/>
              </a:lnSpc>
            </a:pPr>
            <a:r>
              <a:rPr lang="en-US" sz="2000" dirty="0">
                <a:latin typeface="URW Geometric Medium" pitchFamily="2" charset="0"/>
              </a:rPr>
              <a:t>Audiologist</a:t>
            </a:r>
          </a:p>
          <a:p>
            <a:pPr marL="342900" indent="-342900">
              <a:lnSpc>
                <a:spcPct val="150000"/>
              </a:lnSpc>
            </a:pPr>
            <a:r>
              <a:rPr lang="en-US" sz="2000" dirty="0">
                <a:solidFill>
                  <a:srgbClr val="6E6259"/>
                </a:solidFill>
                <a:latin typeface="URW Geometric Medium" pitchFamily="2" charset="0"/>
                <a:cs typeface="Arial" panose="020B0604020202020204"/>
              </a:rPr>
              <a:t>Audiology Assistant</a:t>
            </a:r>
          </a:p>
          <a:p>
            <a:pPr marL="342900" indent="-342900">
              <a:lnSpc>
                <a:spcPct val="150000"/>
              </a:lnSpc>
            </a:pPr>
            <a:r>
              <a:rPr lang="en-US" sz="2000" dirty="0">
                <a:solidFill>
                  <a:srgbClr val="6E6259"/>
                </a:solidFill>
                <a:latin typeface="URW Geometric Medium" pitchFamily="2" charset="0"/>
              </a:rPr>
              <a:t>Speech-Language Pathologist (SLP)</a:t>
            </a:r>
          </a:p>
          <a:p>
            <a:pPr marL="342900" indent="-342900">
              <a:lnSpc>
                <a:spcPct val="150000"/>
              </a:lnSpc>
            </a:pPr>
            <a:r>
              <a:rPr lang="en-US" sz="2000" dirty="0">
                <a:solidFill>
                  <a:srgbClr val="6E6259"/>
                </a:solidFill>
                <a:latin typeface="URW Geometric Medium" pitchFamily="2" charset="0"/>
                <a:cs typeface="Arial" panose="020B0604020202020204"/>
              </a:rPr>
              <a:t>Speech-Language Pathology Assistant</a:t>
            </a:r>
          </a:p>
          <a:p>
            <a:pPr marL="342900" indent="-342900">
              <a:lnSpc>
                <a:spcPct val="150000"/>
              </a:lnSpc>
            </a:pPr>
            <a:r>
              <a:rPr lang="en-US" sz="2000" dirty="0">
                <a:latin typeface="URW Geometric Medium" pitchFamily="2" charset="0"/>
              </a:rPr>
              <a:t>Speech, Language, and Hearing Scientist</a:t>
            </a:r>
            <a:endParaRPr lang="en-US" sz="2000" dirty="0">
              <a:latin typeface="URW Geometric Medium" pitchFamily="2" charset="0"/>
              <a:cs typeface="Arial" panose="020B0604020202020204"/>
            </a:endParaRPr>
          </a:p>
        </p:txBody>
      </p:sp>
      <p:sp>
        <p:nvSpPr>
          <p:cNvPr id="2" name="Content Placeholder 2">
            <a:extLst>
              <a:ext uri="{FF2B5EF4-FFF2-40B4-BE49-F238E27FC236}">
                <a16:creationId xmlns:a16="http://schemas.microsoft.com/office/drawing/2014/main" id="{28CD62AF-5234-2745-8260-3337888E87AB}"/>
              </a:ext>
            </a:extLst>
          </p:cNvPr>
          <p:cNvSpPr txBox="1">
            <a:spLocks/>
          </p:cNvSpPr>
          <p:nvPr/>
        </p:nvSpPr>
        <p:spPr>
          <a:xfrm>
            <a:off x="7931306" y="1490547"/>
            <a:ext cx="4000499" cy="578337"/>
          </a:xfrm>
          <a:prstGeom prst="rect">
            <a:avLst/>
          </a:prstGeom>
        </p:spPr>
        <p:txBody>
          <a:bodyPr vert="horz" lIns="91440" tIns="45720" rIns="91440" bIns="45720" numCol="1"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solidFill>
                  <a:schemeClr val="bg1"/>
                </a:solidFill>
                <a:latin typeface="URW Geometric" pitchFamily="2" charset="0"/>
              </a:rPr>
              <a:t>Unlimited opportunities!</a:t>
            </a:r>
            <a:endParaRPr lang="en-US" sz="1800" b="1" dirty="0">
              <a:solidFill>
                <a:schemeClr val="bg1"/>
              </a:solidFill>
              <a:latin typeface="URW Geometric" pitchFamily="2" charset="0"/>
              <a:cs typeface="Arial"/>
            </a:endParaRPr>
          </a:p>
        </p:txBody>
      </p:sp>
    </p:spTree>
    <p:extLst>
      <p:ext uri="{BB962C8B-B14F-4D97-AF65-F5344CB8AC3E}">
        <p14:creationId xmlns:p14="http://schemas.microsoft.com/office/powerpoint/2010/main" val="3689306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2EFF192-E3DB-9319-5A43-4207C423592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29305" r="29087"/>
          <a:stretch/>
        </p:blipFill>
        <p:spPr>
          <a:xfrm>
            <a:off x="-163393" y="0"/>
            <a:ext cx="12499772" cy="2237519"/>
          </a:xfrm>
          <a:prstGeom prst="rect">
            <a:avLst/>
          </a:prstGeom>
        </p:spPr>
      </p:pic>
      <p:sp>
        <p:nvSpPr>
          <p:cNvPr id="2" name="Content Placeholder 2">
            <a:extLst>
              <a:ext uri="{FF2B5EF4-FFF2-40B4-BE49-F238E27FC236}">
                <a16:creationId xmlns:a16="http://schemas.microsoft.com/office/drawing/2014/main" id="{28CD62AF-5234-2745-8260-3337888E87AB}"/>
              </a:ext>
            </a:extLst>
          </p:cNvPr>
          <p:cNvSpPr txBox="1">
            <a:spLocks/>
          </p:cNvSpPr>
          <p:nvPr/>
        </p:nvSpPr>
        <p:spPr>
          <a:xfrm>
            <a:off x="612997" y="2921582"/>
            <a:ext cx="8200412" cy="3693606"/>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buFont typeface="+mj-lt"/>
              <a:buAutoNum type="arabicPeriod"/>
            </a:pPr>
            <a:r>
              <a:rPr lang="en-US" sz="2000" dirty="0">
                <a:latin typeface="URW Geometric Medium" pitchFamily="2" charset="0"/>
              </a:rPr>
              <a:t>Visit the </a:t>
            </a:r>
            <a:r>
              <a:rPr lang="en-US" sz="2000" dirty="0">
                <a:solidFill>
                  <a:srgbClr val="00778B"/>
                </a:solidFill>
                <a:latin typeface="URW Geometric Medium" pitchFamily="2" charset="0"/>
                <a:hlinkClick r:id="rId5">
                  <a:extLst>
                    <a:ext uri="{A12FA001-AC4F-418D-AE19-62706E023703}">
                      <ahyp:hlinkClr xmlns:ahyp="http://schemas.microsoft.com/office/drawing/2018/hyperlinkcolor" val="tx"/>
                    </a:ext>
                  </a:extLst>
                </a:hlinkClick>
              </a:rPr>
              <a:t>Hearing and Speech Careers</a:t>
            </a:r>
            <a:r>
              <a:rPr lang="en-US" sz="2000" dirty="0">
                <a:solidFill>
                  <a:srgbClr val="00778B"/>
                </a:solidFill>
                <a:latin typeface="URW Geometric Medium" pitchFamily="2" charset="0"/>
              </a:rPr>
              <a:t> </a:t>
            </a:r>
            <a:r>
              <a:rPr lang="en-US" sz="2000" dirty="0">
                <a:latin typeface="URW Geometric Medium" pitchFamily="2" charset="0"/>
              </a:rPr>
              <a:t>website to learn more about </a:t>
            </a:r>
          </a:p>
          <a:p>
            <a:pPr lvl="2">
              <a:lnSpc>
                <a:spcPct val="100000"/>
              </a:lnSpc>
            </a:pPr>
            <a:r>
              <a:rPr lang="en-US" dirty="0">
                <a:latin typeface="URW Geometric Medium" pitchFamily="2" charset="0"/>
              </a:rPr>
              <a:t>audiology and speech-language pathology,</a:t>
            </a:r>
          </a:p>
          <a:p>
            <a:pPr lvl="2">
              <a:lnSpc>
                <a:spcPct val="100000"/>
              </a:lnSpc>
            </a:pPr>
            <a:r>
              <a:rPr lang="en-US" dirty="0">
                <a:latin typeface="URW Geometric Medium" pitchFamily="2" charset="0"/>
              </a:rPr>
              <a:t>how to plan your education, and</a:t>
            </a:r>
          </a:p>
          <a:p>
            <a:pPr lvl="2">
              <a:lnSpc>
                <a:spcPct val="100000"/>
              </a:lnSpc>
            </a:pPr>
            <a:r>
              <a:rPr lang="en-US" dirty="0">
                <a:latin typeface="URW Geometric Medium" pitchFamily="2" charset="0"/>
              </a:rPr>
              <a:t>financial aid.</a:t>
            </a:r>
          </a:p>
          <a:p>
            <a:pPr marL="457200" indent="-457200">
              <a:lnSpc>
                <a:spcPct val="100000"/>
              </a:lnSpc>
              <a:buFont typeface="+mj-lt"/>
              <a:buAutoNum type="arabicPeriod"/>
            </a:pPr>
            <a:r>
              <a:rPr lang="en-US" sz="2000" dirty="0">
                <a:latin typeface="URW Geometric Medium" pitchFamily="2" charset="0"/>
              </a:rPr>
              <a:t>Check out the </a:t>
            </a:r>
            <a:r>
              <a:rPr lang="en-US" sz="2000" dirty="0">
                <a:solidFill>
                  <a:schemeClr val="tx2"/>
                </a:solidFill>
                <a:latin typeface="URW Geometric Medium" pitchFamily="2" charset="0"/>
                <a:hlinkClick r:id="rId6">
                  <a:extLst>
                    <a:ext uri="{A12FA001-AC4F-418D-AE19-62706E023703}">
                      <ahyp:hlinkClr xmlns:ahyp="http://schemas.microsoft.com/office/drawing/2018/hyperlinkcolor" val="tx"/>
                    </a:ext>
                  </a:extLst>
                </a:hlinkClick>
              </a:rPr>
              <a:t>high school roadmap</a:t>
            </a:r>
            <a:r>
              <a:rPr lang="en-US" sz="2000" dirty="0">
                <a:solidFill>
                  <a:schemeClr val="tx2"/>
                </a:solidFill>
                <a:latin typeface="URW Geometric Medium" pitchFamily="2" charset="0"/>
              </a:rPr>
              <a:t> </a:t>
            </a:r>
            <a:r>
              <a:rPr lang="en-US" sz="2000" dirty="0">
                <a:latin typeface="URW Geometric Medium" pitchFamily="2" charset="0"/>
              </a:rPr>
              <a:t>to get started where you can learn more about CSD and entering this field. </a:t>
            </a:r>
          </a:p>
          <a:p>
            <a:pPr marL="457200" indent="-457200">
              <a:lnSpc>
                <a:spcPct val="100000"/>
              </a:lnSpc>
              <a:buFont typeface="+mj-lt"/>
              <a:buAutoNum type="arabicPeriod"/>
            </a:pPr>
            <a:r>
              <a:rPr lang="en-US" sz="2000" dirty="0">
                <a:latin typeface="URW Geometric Medium" pitchFamily="2" charset="0"/>
              </a:rPr>
              <a:t>Request a </a:t>
            </a:r>
            <a:r>
              <a:rPr lang="en-US" sz="2000" dirty="0">
                <a:solidFill>
                  <a:srgbClr val="00778B"/>
                </a:solidFill>
                <a:latin typeface="URW Geometric Medium" pitchFamily="2" charset="0"/>
                <a:hlinkClick r:id="rId7">
                  <a:extLst>
                    <a:ext uri="{A12FA001-AC4F-418D-AE19-62706E023703}">
                      <ahyp:hlinkClr xmlns:ahyp="http://schemas.microsoft.com/office/drawing/2018/hyperlinkcolor" val="tx"/>
                    </a:ext>
                  </a:extLst>
                </a:hlinkClick>
              </a:rPr>
              <a:t>career brochure</a:t>
            </a:r>
            <a:r>
              <a:rPr lang="en-US" sz="2000" dirty="0">
                <a:solidFill>
                  <a:srgbClr val="00778B"/>
                </a:solidFill>
                <a:latin typeface="URW Geometric Medium" pitchFamily="2" charset="0"/>
              </a:rPr>
              <a:t> </a:t>
            </a:r>
            <a:r>
              <a:rPr lang="en-US" sz="2000" dirty="0">
                <a:latin typeface="URW Geometric Medium" pitchFamily="2" charset="0"/>
              </a:rPr>
              <a:t>from ASHA.</a:t>
            </a:r>
          </a:p>
          <a:p>
            <a:pPr marL="457200" indent="-457200">
              <a:lnSpc>
                <a:spcPct val="100000"/>
              </a:lnSpc>
              <a:buFont typeface="+mj-lt"/>
              <a:buAutoNum type="arabicPeriod"/>
            </a:pPr>
            <a:r>
              <a:rPr lang="en-US" sz="2000" dirty="0">
                <a:latin typeface="URW Geometric Medium" pitchFamily="2" charset="0"/>
              </a:rPr>
              <a:t>Talk to your guidance counselor, the audiologist, or the </a:t>
            </a:r>
            <a:br>
              <a:rPr lang="en-US" sz="2000" dirty="0">
                <a:latin typeface="URW Geometric Medium" pitchFamily="2" charset="0"/>
              </a:rPr>
            </a:br>
            <a:r>
              <a:rPr lang="en-US" sz="2000" dirty="0">
                <a:latin typeface="URW Geometric Medium" pitchFamily="2" charset="0"/>
              </a:rPr>
              <a:t>speech-language pathologist in your school about a career in CSD.</a:t>
            </a:r>
          </a:p>
        </p:txBody>
      </p:sp>
      <p:sp>
        <p:nvSpPr>
          <p:cNvPr id="5" name="Title 1">
            <a:extLst>
              <a:ext uri="{FF2B5EF4-FFF2-40B4-BE49-F238E27FC236}">
                <a16:creationId xmlns:a16="http://schemas.microsoft.com/office/drawing/2014/main" id="{211AE535-A34A-9B4D-AB42-DE3BDBC88416}"/>
              </a:ext>
            </a:extLst>
          </p:cNvPr>
          <p:cNvSpPr txBox="1">
            <a:spLocks/>
          </p:cNvSpPr>
          <p:nvPr/>
        </p:nvSpPr>
        <p:spPr>
          <a:xfrm>
            <a:off x="2307167" y="314819"/>
            <a:ext cx="4130209" cy="10226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pPr>
              <a:lnSpc>
                <a:spcPct val="100000"/>
              </a:lnSpc>
            </a:pPr>
            <a:r>
              <a:rPr lang="en-US" sz="3200" b="1" dirty="0">
                <a:solidFill>
                  <a:schemeClr val="bg1"/>
                </a:solidFill>
                <a:latin typeface="URW Geometric Extra Bold" pitchFamily="2" charset="0"/>
                <a:cs typeface="Arial" panose="020B0604020202020204" pitchFamily="34" charset="0"/>
              </a:rPr>
              <a:t>GET STARTED NOW: </a:t>
            </a:r>
            <a:br>
              <a:rPr lang="en-US" sz="3200" b="1" dirty="0">
                <a:solidFill>
                  <a:schemeClr val="bg1"/>
                </a:solidFill>
                <a:latin typeface="URW Geometric Extra Bold" pitchFamily="2" charset="0"/>
                <a:cs typeface="Arial" panose="020B0604020202020204" pitchFamily="34" charset="0"/>
              </a:rPr>
            </a:br>
            <a:r>
              <a:rPr lang="en-US" sz="3200" b="1" dirty="0">
                <a:solidFill>
                  <a:schemeClr val="bg1"/>
                </a:solidFill>
                <a:latin typeface="URW Geometric Extra Bold" pitchFamily="2" charset="0"/>
                <a:cs typeface="Arial" panose="020B0604020202020204" pitchFamily="34" charset="0"/>
              </a:rPr>
              <a:t>STEPS FOR HIGH SCHOOL STUDENTS</a:t>
            </a:r>
          </a:p>
        </p:txBody>
      </p:sp>
      <p:pic>
        <p:nvPicPr>
          <p:cNvPr id="3" name="Picture 2">
            <a:extLst>
              <a:ext uri="{FF2B5EF4-FFF2-40B4-BE49-F238E27FC236}">
                <a16:creationId xmlns:a16="http://schemas.microsoft.com/office/drawing/2014/main" id="{FCCE938B-D387-95A4-0D13-B060DEF17F2D}"/>
              </a:ext>
            </a:extLst>
          </p:cNvPr>
          <p:cNvPicPr>
            <a:picLocks noChangeAspect="1"/>
          </p:cNvPicPr>
          <p:nvPr/>
        </p:nvPicPr>
        <p:blipFill>
          <a:blip r:embed="rId8"/>
          <a:stretch>
            <a:fillRect/>
          </a:stretch>
        </p:blipFill>
        <p:spPr>
          <a:xfrm>
            <a:off x="9209150" y="3429000"/>
            <a:ext cx="1902080" cy="1902080"/>
          </a:xfrm>
          <a:prstGeom prst="rect">
            <a:avLst/>
          </a:prstGeom>
        </p:spPr>
      </p:pic>
      <p:sp>
        <p:nvSpPr>
          <p:cNvPr id="4" name="Text Placeholder 3">
            <a:extLst>
              <a:ext uri="{FF2B5EF4-FFF2-40B4-BE49-F238E27FC236}">
                <a16:creationId xmlns:a16="http://schemas.microsoft.com/office/drawing/2014/main" id="{E1D9EB2A-596F-A868-14EB-B82BEDFD030F}"/>
              </a:ext>
            </a:extLst>
          </p:cNvPr>
          <p:cNvSpPr txBox="1">
            <a:spLocks/>
          </p:cNvSpPr>
          <p:nvPr/>
        </p:nvSpPr>
        <p:spPr>
          <a:xfrm>
            <a:off x="8994747" y="5459425"/>
            <a:ext cx="2330885" cy="47466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u="none" strike="noStrike" kern="1200" cap="none" spc="0" normalizeH="0" baseline="0" noProof="0" dirty="0">
                <a:ln>
                  <a:noFill/>
                </a:ln>
                <a:solidFill>
                  <a:srgbClr val="991E66"/>
                </a:solidFill>
                <a:effectLst/>
                <a:uLnTx/>
                <a:uFillTx/>
                <a:latin typeface="URW Geometric" pitchFamily="2" charset="0"/>
              </a:rPr>
              <a:t>High School Roadmap</a:t>
            </a:r>
          </a:p>
        </p:txBody>
      </p:sp>
    </p:spTree>
    <p:extLst>
      <p:ext uri="{BB962C8B-B14F-4D97-AF65-F5344CB8AC3E}">
        <p14:creationId xmlns:p14="http://schemas.microsoft.com/office/powerpoint/2010/main" val="115395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C6FBFB-5866-6DF7-31D5-E626787397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32" y="0"/>
            <a:ext cx="6981369" cy="6979713"/>
          </a:xfrm>
          <a:prstGeom prst="ellipse">
            <a:avLst/>
          </a:prstGeom>
        </p:spPr>
      </p:pic>
      <p:sp>
        <p:nvSpPr>
          <p:cNvPr id="10" name="Content Placeholder 2">
            <a:extLst>
              <a:ext uri="{FF2B5EF4-FFF2-40B4-BE49-F238E27FC236}">
                <a16:creationId xmlns:a16="http://schemas.microsoft.com/office/drawing/2014/main" id="{3B9F16C5-75C8-CF5D-7269-58011553B651}"/>
              </a:ext>
            </a:extLst>
          </p:cNvPr>
          <p:cNvSpPr>
            <a:spLocks noGrp="1"/>
          </p:cNvSpPr>
          <p:nvPr>
            <p:ph idx="1"/>
          </p:nvPr>
        </p:nvSpPr>
        <p:spPr>
          <a:xfrm>
            <a:off x="7220197" y="1471577"/>
            <a:ext cx="4681456" cy="3972296"/>
          </a:xfrm>
        </p:spPr>
        <p:txBody>
          <a:bodyPr>
            <a:normAutofit/>
          </a:bodyPr>
          <a:lstStyle/>
          <a:p>
            <a:pPr>
              <a:spcBef>
                <a:spcPts val="0"/>
              </a:spcBef>
              <a:spcAft>
                <a:spcPts val="1200"/>
              </a:spcAft>
            </a:pPr>
            <a:r>
              <a:rPr lang="en-US" sz="2000" dirty="0"/>
              <a:t>Tell your admissions officer your goal is to become an</a:t>
            </a:r>
            <a:r>
              <a:rPr lang="en-US" sz="2000" b="1" dirty="0"/>
              <a:t> Audiologist </a:t>
            </a:r>
            <a:r>
              <a:rPr lang="en-US" sz="2000" dirty="0"/>
              <a:t>or </a:t>
            </a:r>
            <a:r>
              <a:rPr lang="en-US" sz="2000" b="1" dirty="0"/>
              <a:t>Speech-Language Pathologist a</a:t>
            </a:r>
            <a:r>
              <a:rPr lang="en-US" sz="2000" dirty="0"/>
              <a:t>nd that you need a </a:t>
            </a:r>
            <a:r>
              <a:rPr lang="en-US" sz="2000" b="1" dirty="0"/>
              <a:t>Communications Sciences and Disorders (CSD) program.</a:t>
            </a:r>
            <a:endParaRPr lang="en-US" sz="2000" dirty="0"/>
          </a:p>
          <a:p>
            <a:r>
              <a:rPr lang="en-US" sz="2000" dirty="0"/>
              <a:t>Visit </a:t>
            </a:r>
            <a:r>
              <a:rPr lang="en-US" sz="2000" b="1" dirty="0"/>
              <a:t>ASHA Ed Find</a:t>
            </a:r>
            <a:r>
              <a:rPr lang="en-US" sz="2000" dirty="0"/>
              <a:t> to search for a program near you! </a:t>
            </a:r>
          </a:p>
        </p:txBody>
      </p:sp>
      <p:sp>
        <p:nvSpPr>
          <p:cNvPr id="11" name="Title 1">
            <a:extLst>
              <a:ext uri="{FF2B5EF4-FFF2-40B4-BE49-F238E27FC236}">
                <a16:creationId xmlns:a16="http://schemas.microsoft.com/office/drawing/2014/main" id="{7E9BF1E8-8947-99B6-4366-3DC089DE3E6A}"/>
              </a:ext>
            </a:extLst>
          </p:cNvPr>
          <p:cNvSpPr>
            <a:spLocks noGrp="1"/>
          </p:cNvSpPr>
          <p:nvPr>
            <p:ph type="title"/>
          </p:nvPr>
        </p:nvSpPr>
        <p:spPr>
          <a:xfrm>
            <a:off x="7220196" y="643500"/>
            <a:ext cx="4971803" cy="610969"/>
          </a:xfrm>
        </p:spPr>
        <p:txBody>
          <a:bodyPr>
            <a:normAutofit/>
          </a:bodyPr>
          <a:lstStyle/>
          <a:p>
            <a:r>
              <a:rPr lang="en-US" sz="2700" dirty="0">
                <a:solidFill>
                  <a:srgbClr val="991E66"/>
                </a:solidFill>
              </a:rPr>
              <a:t>HOW TO FIND A COLLEGE</a:t>
            </a:r>
          </a:p>
        </p:txBody>
      </p:sp>
      <p:pic>
        <p:nvPicPr>
          <p:cNvPr id="13" name="Picture 12">
            <a:extLst>
              <a:ext uri="{FF2B5EF4-FFF2-40B4-BE49-F238E27FC236}">
                <a16:creationId xmlns:a16="http://schemas.microsoft.com/office/drawing/2014/main" id="{6A3354CA-BC4D-65E7-C488-1D1523DD1D99}"/>
              </a:ext>
            </a:extLst>
          </p:cNvPr>
          <p:cNvPicPr>
            <a:picLocks noChangeAspect="1"/>
          </p:cNvPicPr>
          <p:nvPr/>
        </p:nvPicPr>
        <p:blipFill>
          <a:blip r:embed="rId4"/>
          <a:stretch>
            <a:fillRect/>
          </a:stretch>
        </p:blipFill>
        <p:spPr>
          <a:xfrm>
            <a:off x="8624662" y="4397362"/>
            <a:ext cx="1480727" cy="1480727"/>
          </a:xfrm>
          <a:prstGeom prst="rect">
            <a:avLst/>
          </a:prstGeom>
        </p:spPr>
      </p:pic>
    </p:spTree>
    <p:extLst>
      <p:ext uri="{BB962C8B-B14F-4D97-AF65-F5344CB8AC3E}">
        <p14:creationId xmlns:p14="http://schemas.microsoft.com/office/powerpoint/2010/main" val="3869166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C6FBFB-5866-6DF7-31D5-E626787397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775"/>
          <a:stretch/>
        </p:blipFill>
        <p:spPr>
          <a:xfrm>
            <a:off x="-45732" y="0"/>
            <a:ext cx="6981369" cy="6979713"/>
          </a:xfrm>
          <a:prstGeom prst="ellipse">
            <a:avLst/>
          </a:prstGeom>
        </p:spPr>
      </p:pic>
      <p:sp>
        <p:nvSpPr>
          <p:cNvPr id="10" name="Content Placeholder 2">
            <a:extLst>
              <a:ext uri="{FF2B5EF4-FFF2-40B4-BE49-F238E27FC236}">
                <a16:creationId xmlns:a16="http://schemas.microsoft.com/office/drawing/2014/main" id="{3B9F16C5-75C8-CF5D-7269-58011553B651}"/>
              </a:ext>
            </a:extLst>
          </p:cNvPr>
          <p:cNvSpPr>
            <a:spLocks noGrp="1"/>
          </p:cNvSpPr>
          <p:nvPr>
            <p:ph idx="1"/>
          </p:nvPr>
        </p:nvSpPr>
        <p:spPr>
          <a:xfrm>
            <a:off x="7220197" y="1471577"/>
            <a:ext cx="4681456" cy="2484961"/>
          </a:xfrm>
        </p:spPr>
        <p:txBody>
          <a:bodyPr>
            <a:normAutofit/>
          </a:bodyPr>
          <a:lstStyle/>
          <a:p>
            <a:pPr marL="0" indent="0">
              <a:buNone/>
            </a:pPr>
            <a:r>
              <a:rPr lang="en-US" sz="2000" dirty="0"/>
              <a:t>There are scholarships and grants for students who pursue degrees in communication sciences and disorders, speech, hearing, and language. </a:t>
            </a:r>
            <a:br>
              <a:rPr lang="en-US" sz="2000" dirty="0"/>
            </a:br>
            <a:br>
              <a:rPr lang="en-US" sz="2000" dirty="0"/>
            </a:br>
            <a:r>
              <a:rPr lang="en-US" sz="2000" dirty="0"/>
              <a:t>The National Student Speech Language Hearing Association (National NSSLHA) maintains a list of scholarships to consider. </a:t>
            </a:r>
          </a:p>
        </p:txBody>
      </p:sp>
      <p:sp>
        <p:nvSpPr>
          <p:cNvPr id="11" name="Title 1">
            <a:extLst>
              <a:ext uri="{FF2B5EF4-FFF2-40B4-BE49-F238E27FC236}">
                <a16:creationId xmlns:a16="http://schemas.microsoft.com/office/drawing/2014/main" id="{7E9BF1E8-8947-99B6-4366-3DC089DE3E6A}"/>
              </a:ext>
            </a:extLst>
          </p:cNvPr>
          <p:cNvSpPr>
            <a:spLocks noGrp="1"/>
          </p:cNvSpPr>
          <p:nvPr>
            <p:ph type="title"/>
          </p:nvPr>
        </p:nvSpPr>
        <p:spPr>
          <a:xfrm>
            <a:off x="7220196" y="643500"/>
            <a:ext cx="4971803" cy="610969"/>
          </a:xfrm>
        </p:spPr>
        <p:txBody>
          <a:bodyPr>
            <a:noAutofit/>
          </a:bodyPr>
          <a:lstStyle/>
          <a:p>
            <a:r>
              <a:rPr lang="en-US" sz="2700" dirty="0">
                <a:solidFill>
                  <a:srgbClr val="991E66"/>
                </a:solidFill>
              </a:rPr>
              <a:t>SCHOLARSHIPS &amp; GRANTS</a:t>
            </a:r>
          </a:p>
        </p:txBody>
      </p:sp>
      <p:pic>
        <p:nvPicPr>
          <p:cNvPr id="2" name="Picture 1">
            <a:extLst>
              <a:ext uri="{FF2B5EF4-FFF2-40B4-BE49-F238E27FC236}">
                <a16:creationId xmlns:a16="http://schemas.microsoft.com/office/drawing/2014/main" id="{5C77B179-659C-F225-82E4-13430A006BA2}"/>
              </a:ext>
            </a:extLst>
          </p:cNvPr>
          <p:cNvPicPr>
            <a:picLocks noChangeAspect="1"/>
          </p:cNvPicPr>
          <p:nvPr/>
        </p:nvPicPr>
        <p:blipFill>
          <a:blip r:embed="rId4"/>
          <a:stretch>
            <a:fillRect/>
          </a:stretch>
        </p:blipFill>
        <p:spPr>
          <a:xfrm>
            <a:off x="8549101" y="4398570"/>
            <a:ext cx="1480727" cy="1480727"/>
          </a:xfrm>
          <a:prstGeom prst="rect">
            <a:avLst/>
          </a:prstGeom>
        </p:spPr>
      </p:pic>
    </p:spTree>
    <p:extLst>
      <p:ext uri="{BB962C8B-B14F-4D97-AF65-F5344CB8AC3E}">
        <p14:creationId xmlns:p14="http://schemas.microsoft.com/office/powerpoint/2010/main" val="7961181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0283311E-921B-2A44-BD4A-5104DBC4D13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29305"/>
          <a:stretch/>
        </p:blipFill>
        <p:spPr>
          <a:xfrm>
            <a:off x="-5356492" y="0"/>
            <a:ext cx="17626818" cy="2237519"/>
          </a:xfrm>
          <a:prstGeom prst="rect">
            <a:avLst/>
          </a:prstGeom>
        </p:spPr>
      </p:pic>
      <p:sp>
        <p:nvSpPr>
          <p:cNvPr id="8" name="Title 1">
            <a:extLst>
              <a:ext uri="{FF2B5EF4-FFF2-40B4-BE49-F238E27FC236}">
                <a16:creationId xmlns:a16="http://schemas.microsoft.com/office/drawing/2014/main" id="{7670E4F9-0231-6642-9500-4374CA3F67A5}"/>
              </a:ext>
            </a:extLst>
          </p:cNvPr>
          <p:cNvSpPr txBox="1">
            <a:spLocks/>
          </p:cNvSpPr>
          <p:nvPr/>
        </p:nvSpPr>
        <p:spPr>
          <a:xfrm>
            <a:off x="296885" y="898669"/>
            <a:ext cx="6034512" cy="70569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sz="3200" b="1" dirty="0">
                <a:solidFill>
                  <a:schemeClr val="bg1"/>
                </a:solidFill>
                <a:latin typeface="URW Geometric Extra Bold" pitchFamily="2" charset="0"/>
                <a:cs typeface="Arial"/>
              </a:rPr>
              <a:t>NEXT STEP</a:t>
            </a:r>
            <a:endParaRPr lang="en-US" sz="3200" b="1" dirty="0">
              <a:solidFill>
                <a:schemeClr val="bg1"/>
              </a:solidFill>
              <a:latin typeface="URW Geometric Extra Bold" pitchFamily="2" charset="0"/>
              <a:cs typeface="Arial" panose="020B0604020202020204" pitchFamily="34" charset="0"/>
            </a:endParaRPr>
          </a:p>
        </p:txBody>
      </p:sp>
      <p:grpSp>
        <p:nvGrpSpPr>
          <p:cNvPr id="2" name="Group 1">
            <a:extLst>
              <a:ext uri="{FF2B5EF4-FFF2-40B4-BE49-F238E27FC236}">
                <a16:creationId xmlns:a16="http://schemas.microsoft.com/office/drawing/2014/main" id="{0C1E65A7-2302-4FE1-A1CA-FA6D5F93EEFD}"/>
              </a:ext>
            </a:extLst>
          </p:cNvPr>
          <p:cNvGrpSpPr/>
          <p:nvPr/>
        </p:nvGrpSpPr>
        <p:grpSpPr>
          <a:xfrm>
            <a:off x="5401763" y="1928840"/>
            <a:ext cx="5911057" cy="4444207"/>
            <a:chOff x="4310357" y="1251518"/>
            <a:chExt cx="7073900" cy="5321300"/>
          </a:xfrm>
        </p:grpSpPr>
        <p:pic>
          <p:nvPicPr>
            <p:cNvPr id="1026" name="Picture 2">
              <a:extLst>
                <a:ext uri="{FF2B5EF4-FFF2-40B4-BE49-F238E27FC236}">
                  <a16:creationId xmlns:a16="http://schemas.microsoft.com/office/drawing/2014/main" id="{EF13A957-A77B-B14D-82FD-296B9FD89AF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310357" y="1251518"/>
              <a:ext cx="7073900" cy="53213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raphical user interface&#10;&#10;Description automatically generated">
              <a:extLst>
                <a:ext uri="{FF2B5EF4-FFF2-40B4-BE49-F238E27FC236}">
                  <a16:creationId xmlns:a16="http://schemas.microsoft.com/office/drawing/2014/main" id="{DD17C403-FF6B-FB41-9342-193DC095D19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521907" y="1502767"/>
              <a:ext cx="6702905" cy="3506113"/>
            </a:xfrm>
            <a:prstGeom prst="rect">
              <a:avLst/>
            </a:prstGeom>
          </p:spPr>
        </p:pic>
      </p:grpSp>
      <p:sp>
        <p:nvSpPr>
          <p:cNvPr id="5" name="TextBox 4">
            <a:extLst>
              <a:ext uri="{FF2B5EF4-FFF2-40B4-BE49-F238E27FC236}">
                <a16:creationId xmlns:a16="http://schemas.microsoft.com/office/drawing/2014/main" id="{510FB8E4-272D-DE49-B7EE-F724D738FFA5}"/>
              </a:ext>
            </a:extLst>
          </p:cNvPr>
          <p:cNvSpPr txBox="1"/>
          <p:nvPr/>
        </p:nvSpPr>
        <p:spPr>
          <a:xfrm>
            <a:off x="654221" y="3020044"/>
            <a:ext cx="4353714" cy="1600438"/>
          </a:xfrm>
          <a:prstGeom prst="rect">
            <a:avLst/>
          </a:prstGeom>
          <a:noFill/>
        </p:spPr>
        <p:txBody>
          <a:bodyPr wrap="square" lIns="91440" tIns="45720" rIns="91440" bIns="45720" rtlCol="0" anchor="t">
            <a:spAutoFit/>
          </a:bodyPr>
          <a:lstStyle/>
          <a:p>
            <a:r>
              <a:rPr lang="en-US" sz="2000" dirty="0">
                <a:latin typeface="URW Geometric Medium" pitchFamily="2" charset="0"/>
                <a:cs typeface="Arial"/>
              </a:rPr>
              <a:t>Visit </a:t>
            </a:r>
            <a:r>
              <a:rPr lang="en-US" sz="2000" dirty="0" err="1">
                <a:solidFill>
                  <a:srgbClr val="00778B"/>
                </a:solidFill>
                <a:latin typeface="URW Geometric Medium" pitchFamily="2" charset="0"/>
                <a:cs typeface="Arial"/>
              </a:rPr>
              <a:t>hearingandspeechcareers.org</a:t>
            </a:r>
            <a:r>
              <a:rPr lang="en-US" sz="2000" dirty="0">
                <a:solidFill>
                  <a:srgbClr val="00778B"/>
                </a:solidFill>
                <a:latin typeface="URW Geometric Medium" pitchFamily="2" charset="0"/>
                <a:cs typeface="Arial"/>
              </a:rPr>
              <a:t> </a:t>
            </a:r>
            <a:r>
              <a:rPr lang="en-US" sz="2000" dirty="0">
                <a:latin typeface="URW Geometric Medium" pitchFamily="2" charset="0"/>
                <a:cs typeface="Arial"/>
              </a:rPr>
              <a:t>to take our quiz to find out which career path is best for you and </a:t>
            </a:r>
            <a:br>
              <a:rPr lang="en-US" sz="2000" dirty="0">
                <a:latin typeface="URW Geometric Medium" pitchFamily="2" charset="0"/>
                <a:cs typeface="Arial"/>
              </a:rPr>
            </a:br>
            <a:r>
              <a:rPr lang="en-US" sz="2000" dirty="0">
                <a:latin typeface="URW Geometric Medium" pitchFamily="2" charset="0"/>
                <a:cs typeface="Arial"/>
              </a:rPr>
              <a:t>sign up for more information.</a:t>
            </a:r>
          </a:p>
          <a:p>
            <a:endParaRPr lang="en-US" dirty="0">
              <a:latin typeface="URW Geometric Medium" pitchFamily="2" charset="0"/>
              <a:cs typeface="Arial" panose="020B0604020202020204" pitchFamily="34" charset="0"/>
            </a:endParaRPr>
          </a:p>
        </p:txBody>
      </p:sp>
      <p:pic>
        <p:nvPicPr>
          <p:cNvPr id="6" name="Picture 5">
            <a:extLst>
              <a:ext uri="{FF2B5EF4-FFF2-40B4-BE49-F238E27FC236}">
                <a16:creationId xmlns:a16="http://schemas.microsoft.com/office/drawing/2014/main" id="{77942655-5CF5-8BDA-4842-843353279A90}"/>
              </a:ext>
            </a:extLst>
          </p:cNvPr>
          <p:cNvPicPr>
            <a:picLocks noChangeAspect="1"/>
          </p:cNvPicPr>
          <p:nvPr/>
        </p:nvPicPr>
        <p:blipFill>
          <a:blip r:embed="rId7"/>
          <a:stretch>
            <a:fillRect/>
          </a:stretch>
        </p:blipFill>
        <p:spPr>
          <a:xfrm>
            <a:off x="1858940" y="4355458"/>
            <a:ext cx="1944277" cy="1944277"/>
          </a:xfrm>
          <a:prstGeom prst="rect">
            <a:avLst/>
          </a:prstGeom>
        </p:spPr>
      </p:pic>
    </p:spTree>
    <p:extLst>
      <p:ext uri="{BB962C8B-B14F-4D97-AF65-F5344CB8AC3E}">
        <p14:creationId xmlns:p14="http://schemas.microsoft.com/office/powerpoint/2010/main" val="4150446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D45E32-8EE9-7F44-8C7C-68433F0EB3DB}"/>
              </a:ext>
            </a:extLst>
          </p:cNvPr>
          <p:cNvSpPr txBox="1">
            <a:spLocks/>
          </p:cNvSpPr>
          <p:nvPr/>
        </p:nvSpPr>
        <p:spPr>
          <a:xfrm>
            <a:off x="0" y="1084669"/>
            <a:ext cx="12192000" cy="161234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pPr algn="ctr"/>
            <a:r>
              <a:rPr lang="en-US" sz="3200" b="1" dirty="0">
                <a:latin typeface="URW Geometric Extra Bold" pitchFamily="2" charset="0"/>
                <a:cs typeface="Arial" panose="020B0604020202020204" pitchFamily="34" charset="0"/>
              </a:rPr>
              <a:t>ABOUT ASHA</a:t>
            </a:r>
            <a:endParaRPr lang="en-US" sz="3200" b="1" dirty="0">
              <a:solidFill>
                <a:schemeClr val="tx1"/>
              </a:solidFill>
              <a:latin typeface="URW Geometric Extra Bold" pitchFamily="2" charset="0"/>
              <a:cs typeface="Arial" panose="020B0604020202020204" pitchFamily="34" charset="0"/>
            </a:endParaRPr>
          </a:p>
        </p:txBody>
      </p:sp>
      <p:sp>
        <p:nvSpPr>
          <p:cNvPr id="4" name="Subtitle 1">
            <a:extLst>
              <a:ext uri="{FF2B5EF4-FFF2-40B4-BE49-F238E27FC236}">
                <a16:creationId xmlns:a16="http://schemas.microsoft.com/office/drawing/2014/main" id="{45835F04-4200-0D42-961B-1DCAF1BFDE59}"/>
              </a:ext>
            </a:extLst>
          </p:cNvPr>
          <p:cNvSpPr txBox="1">
            <a:spLocks/>
          </p:cNvSpPr>
          <p:nvPr/>
        </p:nvSpPr>
        <p:spPr>
          <a:xfrm>
            <a:off x="2275840" y="1980831"/>
            <a:ext cx="7640320" cy="2180155"/>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E62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E62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E62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E62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E62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800" dirty="0">
                <a:latin typeface="URW Geometric Medium" pitchFamily="2" charset="0"/>
              </a:rPr>
              <a:t>The American Speech-Language-Hearing Association (ASHA) is the national professional, scientific, and credentialing association for 241,000 members and affiliates who are audiologists; speech-language pathologists; speech, language, and hearing scientists; audiology and speech-language pathology assistants; and students.</a:t>
            </a:r>
            <a:endParaRPr lang="en-US" sz="1800" dirty="0">
              <a:solidFill>
                <a:schemeClr val="tx2"/>
              </a:solidFill>
              <a:latin typeface="URW Geometric Medium" pitchFamily="2" charset="0"/>
            </a:endParaRPr>
          </a:p>
        </p:txBody>
      </p:sp>
      <p:pic>
        <p:nvPicPr>
          <p:cNvPr id="18" name="Picture 17" descr="A picture containing text, pool ball&#10;&#10;Description automatically generated">
            <a:extLst>
              <a:ext uri="{FF2B5EF4-FFF2-40B4-BE49-F238E27FC236}">
                <a16:creationId xmlns:a16="http://schemas.microsoft.com/office/drawing/2014/main" id="{E9B40B33-636B-4947-BDF8-6E084B868A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09900" y="4541431"/>
            <a:ext cx="6172200" cy="1231900"/>
          </a:xfrm>
          <a:prstGeom prst="rect">
            <a:avLst/>
          </a:prstGeom>
        </p:spPr>
      </p:pic>
      <p:sp>
        <p:nvSpPr>
          <p:cNvPr id="5" name="TextBox 4">
            <a:extLst>
              <a:ext uri="{FF2B5EF4-FFF2-40B4-BE49-F238E27FC236}">
                <a16:creationId xmlns:a16="http://schemas.microsoft.com/office/drawing/2014/main" id="{27E539F8-9AE4-2A37-C379-88F2DC2C66DD}"/>
              </a:ext>
            </a:extLst>
          </p:cNvPr>
          <p:cNvSpPr txBox="1"/>
          <p:nvPr/>
        </p:nvSpPr>
        <p:spPr>
          <a:xfrm>
            <a:off x="3009900" y="4160986"/>
            <a:ext cx="6101860" cy="369332"/>
          </a:xfrm>
          <a:prstGeom prst="rect">
            <a:avLst/>
          </a:prstGeom>
          <a:noFill/>
        </p:spPr>
        <p:txBody>
          <a:bodyPr wrap="square">
            <a:spAutoFit/>
          </a:bodyPr>
          <a:lstStyle/>
          <a:p>
            <a:pPr algn="ctr"/>
            <a:r>
              <a:rPr lang="en-US" sz="1800" dirty="0">
                <a:latin typeface="URW Geometric Medium" pitchFamily="2" charset="0"/>
              </a:rPr>
              <a:t>Visit us at </a:t>
            </a:r>
            <a:r>
              <a:rPr lang="en-US" sz="1800" dirty="0">
                <a:solidFill>
                  <a:schemeClr val="tx2"/>
                </a:solidFill>
                <a:latin typeface="URW Geometric Medium" pitchFamily="2" charset="0"/>
                <a:hlinkClick r:id="rId4">
                  <a:extLst>
                    <a:ext uri="{A12FA001-AC4F-418D-AE19-62706E023703}">
                      <ahyp:hlinkClr xmlns:ahyp="http://schemas.microsoft.com/office/drawing/2018/hyperlinkcolor" val="tx"/>
                    </a:ext>
                  </a:extLst>
                </a:hlinkClick>
              </a:rPr>
              <a:t>www.asha.org</a:t>
            </a:r>
            <a:endParaRPr lang="en-US" dirty="0"/>
          </a:p>
        </p:txBody>
      </p:sp>
    </p:spTree>
    <p:extLst>
      <p:ext uri="{BB962C8B-B14F-4D97-AF65-F5344CB8AC3E}">
        <p14:creationId xmlns:p14="http://schemas.microsoft.com/office/powerpoint/2010/main" val="25330942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D45E32-8EE9-7F44-8C7C-68433F0EB3DB}"/>
              </a:ext>
            </a:extLst>
          </p:cNvPr>
          <p:cNvSpPr txBox="1">
            <a:spLocks/>
          </p:cNvSpPr>
          <p:nvPr/>
        </p:nvSpPr>
        <p:spPr>
          <a:xfrm>
            <a:off x="-11575" y="2589989"/>
            <a:ext cx="12192000" cy="83901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pPr algn="ctr"/>
            <a:r>
              <a:rPr lang="en-US" sz="3200" b="1" dirty="0">
                <a:latin typeface="Arial" panose="020B0604020202020204" pitchFamily="34" charset="0"/>
                <a:cs typeface="Arial" panose="020B0604020202020204" pitchFamily="34" charset="0"/>
              </a:rPr>
              <a:t>THANK YOU FOR ATTENDING TODAY! </a:t>
            </a:r>
            <a:endParaRPr lang="en-US" sz="3200" b="1" dirty="0">
              <a:solidFill>
                <a:schemeClr val="tx1"/>
              </a:solidFill>
              <a:latin typeface="Arial" panose="020B0604020202020204" pitchFamily="34" charset="0"/>
              <a:cs typeface="Arial" panose="020B0604020202020204" pitchFamily="34" charset="0"/>
            </a:endParaRPr>
          </a:p>
        </p:txBody>
      </p:sp>
      <p:sp>
        <p:nvSpPr>
          <p:cNvPr id="4" name="Subtitle 1">
            <a:extLst>
              <a:ext uri="{FF2B5EF4-FFF2-40B4-BE49-F238E27FC236}">
                <a16:creationId xmlns:a16="http://schemas.microsoft.com/office/drawing/2014/main" id="{45835F04-4200-0D42-961B-1DCAF1BFDE59}"/>
              </a:ext>
            </a:extLst>
          </p:cNvPr>
          <p:cNvSpPr txBox="1">
            <a:spLocks/>
          </p:cNvSpPr>
          <p:nvPr/>
        </p:nvSpPr>
        <p:spPr>
          <a:xfrm>
            <a:off x="-92597" y="3827231"/>
            <a:ext cx="12284597" cy="88155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E62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E62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E62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E62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E62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solidFill>
                  <a:schemeClr val="tx1"/>
                </a:solidFill>
              </a:rPr>
              <a:t>Presenter Contact Information</a:t>
            </a:r>
          </a:p>
          <a:p>
            <a:pPr marL="0" indent="0" algn="ctr">
              <a:buNone/>
            </a:pPr>
            <a:r>
              <a:rPr lang="en-US" sz="1800" dirty="0">
                <a:solidFill>
                  <a:schemeClr val="tx1"/>
                </a:solidFill>
              </a:rPr>
              <a:t>More questions: Email </a:t>
            </a:r>
            <a:r>
              <a:rPr lang="en-US" sz="1800" dirty="0" err="1">
                <a:solidFill>
                  <a:schemeClr val="tx1"/>
                </a:solidFill>
              </a:rPr>
              <a:t>careers@asha.org</a:t>
            </a:r>
            <a:endParaRPr lang="en-US" sz="1800" dirty="0">
              <a:solidFill>
                <a:schemeClr val="tx1"/>
              </a:solidFill>
            </a:endParaRPr>
          </a:p>
        </p:txBody>
      </p:sp>
      <p:pic>
        <p:nvPicPr>
          <p:cNvPr id="2" name="Graphic 1">
            <a:extLst>
              <a:ext uri="{FF2B5EF4-FFF2-40B4-BE49-F238E27FC236}">
                <a16:creationId xmlns:a16="http://schemas.microsoft.com/office/drawing/2014/main" id="{B2AF454D-35A4-4352-FD4B-2829748AC44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29305"/>
          <a:stretch/>
        </p:blipFill>
        <p:spPr>
          <a:xfrm>
            <a:off x="2338754" y="3209192"/>
            <a:ext cx="7491046" cy="439615"/>
          </a:xfrm>
          <a:prstGeom prst="rect">
            <a:avLst/>
          </a:prstGeom>
        </p:spPr>
      </p:pic>
    </p:spTree>
    <p:extLst>
      <p:ext uri="{BB962C8B-B14F-4D97-AF65-F5344CB8AC3E}">
        <p14:creationId xmlns:p14="http://schemas.microsoft.com/office/powerpoint/2010/main" val="3193301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011C287F-FFE5-AE4E-B5D9-0BC7C8DB7904}"/>
              </a:ext>
            </a:extLst>
          </p:cNvPr>
          <p:cNvSpPr>
            <a:spLocks noGrp="1"/>
          </p:cNvSpPr>
          <p:nvPr>
            <p:ph idx="1"/>
          </p:nvPr>
        </p:nvSpPr>
        <p:spPr>
          <a:xfrm>
            <a:off x="7712016" y="3070074"/>
            <a:ext cx="3933645" cy="2021821"/>
          </a:xfrm>
        </p:spPr>
        <p:txBody>
          <a:bodyPr>
            <a:normAutofit/>
          </a:bodyPr>
          <a:lstStyle/>
          <a:p>
            <a:pPr>
              <a:lnSpc>
                <a:spcPct val="100000"/>
              </a:lnSpc>
            </a:pPr>
            <a:r>
              <a:rPr lang="en-US" sz="2000" dirty="0">
                <a:solidFill>
                  <a:srgbClr val="6E6259"/>
                </a:solidFill>
                <a:cs typeface="Arial" panose="020B0604020202020204" pitchFamily="34" charset="0"/>
              </a:rPr>
              <a:t>By serving your community</a:t>
            </a:r>
          </a:p>
          <a:p>
            <a:pPr>
              <a:lnSpc>
                <a:spcPct val="100000"/>
              </a:lnSpc>
            </a:pPr>
            <a:r>
              <a:rPr lang="en-US" sz="2000" dirty="0">
                <a:solidFill>
                  <a:srgbClr val="6E6259"/>
                </a:solidFill>
                <a:cs typeface="Arial" panose="020B0604020202020204" pitchFamily="34" charset="0"/>
              </a:rPr>
              <a:t>By improving quality of life</a:t>
            </a:r>
          </a:p>
          <a:p>
            <a:pPr>
              <a:lnSpc>
                <a:spcPct val="100000"/>
              </a:lnSpc>
            </a:pPr>
            <a:r>
              <a:rPr lang="en-US" sz="2000" dirty="0">
                <a:solidFill>
                  <a:srgbClr val="6E6259"/>
                </a:solidFill>
                <a:cs typeface="Arial" panose="020B0604020202020204" pitchFamily="34" charset="0"/>
              </a:rPr>
              <a:t>By providing clinical services, conducting research, supervising, or managing services</a:t>
            </a:r>
          </a:p>
        </p:txBody>
      </p:sp>
      <p:sp>
        <p:nvSpPr>
          <p:cNvPr id="2" name="Title 1">
            <a:extLst>
              <a:ext uri="{FF2B5EF4-FFF2-40B4-BE49-F238E27FC236}">
                <a16:creationId xmlns:a16="http://schemas.microsoft.com/office/drawing/2014/main" id="{AB733798-C6B0-6843-98CC-616C3B6A17EB}"/>
              </a:ext>
            </a:extLst>
          </p:cNvPr>
          <p:cNvSpPr>
            <a:spLocks noGrp="1"/>
          </p:cNvSpPr>
          <p:nvPr>
            <p:ph type="title"/>
          </p:nvPr>
        </p:nvSpPr>
        <p:spPr>
          <a:xfrm>
            <a:off x="7703621" y="1923393"/>
            <a:ext cx="3786766" cy="934138"/>
          </a:xfrm>
        </p:spPr>
        <p:txBody>
          <a:bodyPr>
            <a:normAutofit fontScale="90000"/>
          </a:bodyPr>
          <a:lstStyle/>
          <a:p>
            <a:r>
              <a:rPr lang="en-US" sz="3000" dirty="0">
                <a:solidFill>
                  <a:srgbClr val="00778B"/>
                </a:solidFill>
                <a:cs typeface="Arial"/>
              </a:rPr>
              <a:t>PICTURE YOURSELF MAKING A DIFFERENCE</a:t>
            </a:r>
          </a:p>
        </p:txBody>
      </p:sp>
      <p:pic>
        <p:nvPicPr>
          <p:cNvPr id="3" name="Picture 2">
            <a:extLst>
              <a:ext uri="{FF2B5EF4-FFF2-40B4-BE49-F238E27FC236}">
                <a16:creationId xmlns:a16="http://schemas.microsoft.com/office/drawing/2014/main" id="{7C843B5C-037B-6409-90CA-76FDA3CC49F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5732" y="0"/>
            <a:ext cx="6981369" cy="6979713"/>
          </a:xfrm>
          <a:prstGeom prst="ellipse">
            <a:avLst/>
          </a:prstGeom>
        </p:spPr>
      </p:pic>
      <p:pic>
        <p:nvPicPr>
          <p:cNvPr id="6" name="Picture 5">
            <a:extLst>
              <a:ext uri="{FF2B5EF4-FFF2-40B4-BE49-F238E27FC236}">
                <a16:creationId xmlns:a16="http://schemas.microsoft.com/office/drawing/2014/main" id="{1B268B71-E3C9-EE97-F57B-DC053F3883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15588" y="6001182"/>
            <a:ext cx="1395412" cy="431569"/>
          </a:xfrm>
          <a:prstGeom prst="rect">
            <a:avLst/>
          </a:prstGeom>
        </p:spPr>
      </p:pic>
    </p:spTree>
    <p:extLst>
      <p:ext uri="{BB962C8B-B14F-4D97-AF65-F5344CB8AC3E}">
        <p14:creationId xmlns:p14="http://schemas.microsoft.com/office/powerpoint/2010/main" val="3499502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75E0A3A-50E6-4956-ECD8-84B324868FD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29305"/>
          <a:stretch/>
        </p:blipFill>
        <p:spPr>
          <a:xfrm>
            <a:off x="0" y="0"/>
            <a:ext cx="16791918" cy="2237519"/>
          </a:xfrm>
          <a:prstGeom prst="rect">
            <a:avLst/>
          </a:prstGeom>
        </p:spPr>
      </p:pic>
      <p:pic>
        <p:nvPicPr>
          <p:cNvPr id="16" name="Picture 15">
            <a:extLst>
              <a:ext uri="{FF2B5EF4-FFF2-40B4-BE49-F238E27FC236}">
                <a16:creationId xmlns:a16="http://schemas.microsoft.com/office/drawing/2014/main" id="{1521876D-2AB1-395F-4EA7-874AF91C1CF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96000" y="-533714"/>
            <a:ext cx="8180439" cy="8178498"/>
          </a:xfrm>
          <a:prstGeom prst="ellipse">
            <a:avLst/>
          </a:prstGeom>
        </p:spPr>
      </p:pic>
      <p:sp>
        <p:nvSpPr>
          <p:cNvPr id="2" name="Title 1">
            <a:extLst>
              <a:ext uri="{FF2B5EF4-FFF2-40B4-BE49-F238E27FC236}">
                <a16:creationId xmlns:a16="http://schemas.microsoft.com/office/drawing/2014/main" id="{3E555BD0-8570-49BC-897F-ED42343ED5B5}"/>
              </a:ext>
            </a:extLst>
          </p:cNvPr>
          <p:cNvSpPr>
            <a:spLocks noGrp="1"/>
          </p:cNvSpPr>
          <p:nvPr>
            <p:ph type="title"/>
          </p:nvPr>
        </p:nvSpPr>
        <p:spPr>
          <a:xfrm>
            <a:off x="2292876" y="455977"/>
            <a:ext cx="3878303" cy="1325563"/>
          </a:xfrm>
        </p:spPr>
        <p:txBody>
          <a:bodyPr>
            <a:normAutofit/>
          </a:bodyPr>
          <a:lstStyle/>
          <a:p>
            <a:r>
              <a:rPr lang="en-US" sz="3200" dirty="0">
                <a:solidFill>
                  <a:schemeClr val="bg1"/>
                </a:solidFill>
              </a:rPr>
              <a:t>MY PERSONAL WHY</a:t>
            </a:r>
          </a:p>
        </p:txBody>
      </p:sp>
      <p:sp>
        <p:nvSpPr>
          <p:cNvPr id="6" name="Content Placeholder 7">
            <a:extLst>
              <a:ext uri="{FF2B5EF4-FFF2-40B4-BE49-F238E27FC236}">
                <a16:creationId xmlns:a16="http://schemas.microsoft.com/office/drawing/2014/main" id="{3DCA2D78-3A8A-C470-B2A2-12D3A6EEE607}"/>
              </a:ext>
            </a:extLst>
          </p:cNvPr>
          <p:cNvSpPr>
            <a:spLocks noGrp="1"/>
          </p:cNvSpPr>
          <p:nvPr>
            <p:ph idx="1"/>
          </p:nvPr>
        </p:nvSpPr>
        <p:spPr>
          <a:xfrm>
            <a:off x="604286" y="3756149"/>
            <a:ext cx="4657828" cy="1427224"/>
          </a:xfrm>
        </p:spPr>
        <p:txBody>
          <a:bodyPr>
            <a:noAutofit/>
          </a:bodyPr>
          <a:lstStyle/>
          <a:p>
            <a:pPr marL="0" indent="0">
              <a:buNone/>
            </a:pPr>
            <a:r>
              <a:rPr lang="en-US" sz="2000" dirty="0"/>
              <a:t>Write a brief statement of why you decided to become an Aud or SLP. Did someone inspire you? Are there groups of people you want to help? </a:t>
            </a:r>
          </a:p>
          <a:p>
            <a:pPr marL="0" indent="0">
              <a:buNone/>
            </a:pPr>
            <a:r>
              <a:rPr lang="en-US" sz="2000" dirty="0"/>
              <a:t>Out loud, expand on this story.</a:t>
            </a:r>
          </a:p>
        </p:txBody>
      </p:sp>
      <p:sp>
        <p:nvSpPr>
          <p:cNvPr id="9" name="Text Placeholder 8">
            <a:extLst>
              <a:ext uri="{FF2B5EF4-FFF2-40B4-BE49-F238E27FC236}">
                <a16:creationId xmlns:a16="http://schemas.microsoft.com/office/drawing/2014/main" id="{DE5E7A79-A102-CE12-C0E4-D103AFC40624}"/>
              </a:ext>
            </a:extLst>
          </p:cNvPr>
          <p:cNvSpPr txBox="1">
            <a:spLocks/>
          </p:cNvSpPr>
          <p:nvPr/>
        </p:nvSpPr>
        <p:spPr>
          <a:xfrm>
            <a:off x="604284" y="3067493"/>
            <a:ext cx="3878303" cy="36150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6E6259"/>
                </a:solidFill>
                <a:latin typeface="URW Geometric Medium"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6E6259"/>
                </a:solidFill>
                <a:latin typeface="URW Geometric Medium"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6E6259"/>
                </a:solidFill>
                <a:latin typeface="URW Geometric Medium"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6E6259"/>
                </a:solidFill>
                <a:latin typeface="URW Geometric Medium"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6E6259"/>
                </a:solidFill>
                <a:latin typeface="URW Geometric Medium"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b="1" dirty="0">
                <a:solidFill>
                  <a:srgbClr val="00778B"/>
                </a:solidFill>
                <a:latin typeface="URW Geometric" pitchFamily="2" charset="0"/>
              </a:rPr>
              <a:t>Your Name Here</a:t>
            </a:r>
          </a:p>
        </p:txBody>
      </p:sp>
    </p:spTree>
    <p:extLst>
      <p:ext uri="{BB962C8B-B14F-4D97-AF65-F5344CB8AC3E}">
        <p14:creationId xmlns:p14="http://schemas.microsoft.com/office/powerpoint/2010/main" val="96891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7E6ED0F-BCD9-504E-F254-5331D96FAFB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29305" r="29087"/>
          <a:stretch/>
        </p:blipFill>
        <p:spPr>
          <a:xfrm>
            <a:off x="-2373923" y="-21225"/>
            <a:ext cx="14710302" cy="1593212"/>
          </a:xfrm>
          <a:prstGeom prst="rect">
            <a:avLst/>
          </a:prstGeom>
        </p:spPr>
      </p:pic>
      <p:pic>
        <p:nvPicPr>
          <p:cNvPr id="3" name="Picture 2">
            <a:extLst>
              <a:ext uri="{FF2B5EF4-FFF2-40B4-BE49-F238E27FC236}">
                <a16:creationId xmlns:a16="http://schemas.microsoft.com/office/drawing/2014/main" id="{5A155629-2310-0A46-AD53-A3D33973888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366285" y="2218830"/>
            <a:ext cx="2378947" cy="2378947"/>
          </a:xfrm>
          <a:prstGeom prst="ellipse">
            <a:avLst/>
          </a:prstGeom>
        </p:spPr>
      </p:pic>
      <p:sp>
        <p:nvSpPr>
          <p:cNvPr id="6" name="Content Placeholder 2">
            <a:extLst>
              <a:ext uri="{FF2B5EF4-FFF2-40B4-BE49-F238E27FC236}">
                <a16:creationId xmlns:a16="http://schemas.microsoft.com/office/drawing/2014/main" id="{7D9DA8CB-7D0B-3740-8E5E-76720BFFA936}"/>
              </a:ext>
            </a:extLst>
          </p:cNvPr>
          <p:cNvSpPr txBox="1">
            <a:spLocks/>
          </p:cNvSpPr>
          <p:nvPr/>
        </p:nvSpPr>
        <p:spPr>
          <a:xfrm>
            <a:off x="2597369" y="5612524"/>
            <a:ext cx="6997262" cy="56443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E62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E62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E62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E62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E62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a:latin typeface="URW Geometric Medium" pitchFamily="2" charset="0"/>
              </a:rPr>
              <a:t>In other words . . . people of all ages!</a:t>
            </a:r>
          </a:p>
        </p:txBody>
      </p:sp>
      <p:sp>
        <p:nvSpPr>
          <p:cNvPr id="7" name="Title 1">
            <a:extLst>
              <a:ext uri="{FF2B5EF4-FFF2-40B4-BE49-F238E27FC236}">
                <a16:creationId xmlns:a16="http://schemas.microsoft.com/office/drawing/2014/main" id="{F5718802-F4AE-7247-A3DB-3C8CF7F5AD1B}"/>
              </a:ext>
            </a:extLst>
          </p:cNvPr>
          <p:cNvSpPr txBox="1">
            <a:spLocks/>
          </p:cNvSpPr>
          <p:nvPr/>
        </p:nvSpPr>
        <p:spPr>
          <a:xfrm>
            <a:off x="612017" y="515911"/>
            <a:ext cx="10515600" cy="518940"/>
          </a:xfrm>
          <a:prstGeom prst="rect">
            <a:avLst/>
          </a:prstGeom>
        </p:spPr>
        <p:txBody>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sz="3200" b="1" dirty="0">
                <a:solidFill>
                  <a:schemeClr val="bg1"/>
                </a:solidFill>
                <a:latin typeface="URW Geometric Extra Bold" pitchFamily="2" charset="0"/>
                <a:cs typeface="Arial" panose="020B0604020202020204" pitchFamily="34" charset="0"/>
              </a:rPr>
              <a:t>WHO YOU’LL WORK WITH </a:t>
            </a:r>
          </a:p>
        </p:txBody>
      </p:sp>
      <p:sp>
        <p:nvSpPr>
          <p:cNvPr id="9" name="Rectangle 8">
            <a:extLst>
              <a:ext uri="{FF2B5EF4-FFF2-40B4-BE49-F238E27FC236}">
                <a16:creationId xmlns:a16="http://schemas.microsoft.com/office/drawing/2014/main" id="{66DA25DC-0787-8546-880C-A0C0ACEBC0E2}"/>
              </a:ext>
            </a:extLst>
          </p:cNvPr>
          <p:cNvSpPr/>
          <p:nvPr/>
        </p:nvSpPr>
        <p:spPr>
          <a:xfrm>
            <a:off x="612017" y="4990601"/>
            <a:ext cx="2081048" cy="363736"/>
          </a:xfrm>
          <a:prstGeom prst="rect">
            <a:avLst/>
          </a:prstGeom>
        </p:spPr>
        <p:txBody>
          <a:bodyPr wrap="square">
            <a:spAutoFit/>
          </a:bodyPr>
          <a:lstStyle/>
          <a:p>
            <a:pPr algn="ctr"/>
            <a:r>
              <a:rPr lang="en-US" sz="2000" dirty="0">
                <a:solidFill>
                  <a:srgbClr val="00778B"/>
                </a:solidFill>
                <a:latin typeface="URW Geometric Medium" pitchFamily="2" charset="0"/>
              </a:rPr>
              <a:t>Babies</a:t>
            </a:r>
          </a:p>
        </p:txBody>
      </p:sp>
      <p:sp>
        <p:nvSpPr>
          <p:cNvPr id="10" name="Rectangle 9">
            <a:extLst>
              <a:ext uri="{FF2B5EF4-FFF2-40B4-BE49-F238E27FC236}">
                <a16:creationId xmlns:a16="http://schemas.microsoft.com/office/drawing/2014/main" id="{ED796498-5AFE-3E43-ACB3-82D690357CEB}"/>
              </a:ext>
            </a:extLst>
          </p:cNvPr>
          <p:cNvSpPr/>
          <p:nvPr/>
        </p:nvSpPr>
        <p:spPr>
          <a:xfrm>
            <a:off x="3277000" y="4990601"/>
            <a:ext cx="2557516" cy="363736"/>
          </a:xfrm>
          <a:prstGeom prst="rect">
            <a:avLst/>
          </a:prstGeom>
        </p:spPr>
        <p:txBody>
          <a:bodyPr wrap="square">
            <a:spAutoFit/>
          </a:bodyPr>
          <a:lstStyle/>
          <a:p>
            <a:pPr algn="ctr"/>
            <a:r>
              <a:rPr lang="en-US" sz="2000" dirty="0">
                <a:solidFill>
                  <a:srgbClr val="00778B"/>
                </a:solidFill>
                <a:latin typeface="URW Geometric Medium" pitchFamily="2" charset="0"/>
              </a:rPr>
              <a:t>Children</a:t>
            </a:r>
          </a:p>
        </p:txBody>
      </p:sp>
      <p:sp>
        <p:nvSpPr>
          <p:cNvPr id="11" name="Rectangle 10">
            <a:extLst>
              <a:ext uri="{FF2B5EF4-FFF2-40B4-BE49-F238E27FC236}">
                <a16:creationId xmlns:a16="http://schemas.microsoft.com/office/drawing/2014/main" id="{E4A1F88B-CDFC-6447-8119-378AC1B0BC74}"/>
              </a:ext>
            </a:extLst>
          </p:cNvPr>
          <p:cNvSpPr/>
          <p:nvPr/>
        </p:nvSpPr>
        <p:spPr>
          <a:xfrm>
            <a:off x="6509038" y="4990601"/>
            <a:ext cx="1899879" cy="363736"/>
          </a:xfrm>
          <a:prstGeom prst="rect">
            <a:avLst/>
          </a:prstGeom>
        </p:spPr>
        <p:txBody>
          <a:bodyPr wrap="square">
            <a:spAutoFit/>
          </a:bodyPr>
          <a:lstStyle/>
          <a:p>
            <a:pPr algn="ctr"/>
            <a:r>
              <a:rPr lang="en-US" sz="2000" dirty="0">
                <a:solidFill>
                  <a:srgbClr val="00778B"/>
                </a:solidFill>
                <a:latin typeface="URW Geometric Medium" pitchFamily="2" charset="0"/>
              </a:rPr>
              <a:t>Teens</a:t>
            </a:r>
          </a:p>
        </p:txBody>
      </p:sp>
      <p:sp>
        <p:nvSpPr>
          <p:cNvPr id="12" name="Rectangle 11">
            <a:extLst>
              <a:ext uri="{FF2B5EF4-FFF2-40B4-BE49-F238E27FC236}">
                <a16:creationId xmlns:a16="http://schemas.microsoft.com/office/drawing/2014/main" id="{BEACED3A-40EF-4D47-A721-C6C8782BB4CE}"/>
              </a:ext>
            </a:extLst>
          </p:cNvPr>
          <p:cNvSpPr/>
          <p:nvPr/>
        </p:nvSpPr>
        <p:spPr>
          <a:xfrm>
            <a:off x="9916399" y="4990601"/>
            <a:ext cx="891591" cy="363736"/>
          </a:xfrm>
          <a:prstGeom prst="rect">
            <a:avLst/>
          </a:prstGeom>
        </p:spPr>
        <p:txBody>
          <a:bodyPr wrap="none">
            <a:spAutoFit/>
          </a:bodyPr>
          <a:lstStyle/>
          <a:p>
            <a:pPr algn="ctr"/>
            <a:r>
              <a:rPr lang="en-US" sz="2000" dirty="0">
                <a:solidFill>
                  <a:srgbClr val="00778B"/>
                </a:solidFill>
                <a:latin typeface="URW Geometric Medium" pitchFamily="2" charset="0"/>
              </a:rPr>
              <a:t>Adults </a:t>
            </a:r>
          </a:p>
        </p:txBody>
      </p:sp>
      <p:pic>
        <p:nvPicPr>
          <p:cNvPr id="14" name="Picture 13">
            <a:extLst>
              <a:ext uri="{FF2B5EF4-FFF2-40B4-BE49-F238E27FC236}">
                <a16:creationId xmlns:a16="http://schemas.microsoft.com/office/drawing/2014/main" id="{7B4A0AE0-CD9C-62B7-816C-1A607A6991A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172721" y="2218830"/>
            <a:ext cx="2378947" cy="2378947"/>
          </a:xfrm>
          <a:prstGeom prst="ellipse">
            <a:avLst/>
          </a:prstGeom>
        </p:spPr>
      </p:pic>
      <p:pic>
        <p:nvPicPr>
          <p:cNvPr id="16" name="Picture 15">
            <a:extLst>
              <a:ext uri="{FF2B5EF4-FFF2-40B4-BE49-F238E27FC236}">
                <a16:creationId xmlns:a16="http://schemas.microsoft.com/office/drawing/2014/main" id="{8CB5CCDF-2365-E753-038C-BBB0AF9D9D4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63068" y="2218829"/>
            <a:ext cx="2378947" cy="2378947"/>
          </a:xfrm>
          <a:prstGeom prst="ellipse">
            <a:avLst/>
          </a:prstGeom>
        </p:spPr>
      </p:pic>
      <p:pic>
        <p:nvPicPr>
          <p:cNvPr id="17" name="Picture 16">
            <a:extLst>
              <a:ext uri="{FF2B5EF4-FFF2-40B4-BE49-F238E27FC236}">
                <a16:creationId xmlns:a16="http://schemas.microsoft.com/office/drawing/2014/main" id="{0E07E38C-1531-254B-9495-66CCFCF35CB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269504" y="2218830"/>
            <a:ext cx="2378947" cy="2378947"/>
          </a:xfrm>
          <a:prstGeom prst="ellipse">
            <a:avLst/>
          </a:prstGeom>
        </p:spPr>
      </p:pic>
      <p:pic>
        <p:nvPicPr>
          <p:cNvPr id="2" name="Picture 1">
            <a:extLst>
              <a:ext uri="{FF2B5EF4-FFF2-40B4-BE49-F238E27FC236}">
                <a16:creationId xmlns:a16="http://schemas.microsoft.com/office/drawing/2014/main" id="{1F6CD6A2-AFDE-BC2E-0A62-5D3511F3BB6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415588" y="6001182"/>
            <a:ext cx="1395412" cy="431569"/>
          </a:xfrm>
          <a:prstGeom prst="rect">
            <a:avLst/>
          </a:prstGeom>
        </p:spPr>
      </p:pic>
    </p:spTree>
    <p:extLst>
      <p:ext uri="{BB962C8B-B14F-4D97-AF65-F5344CB8AC3E}">
        <p14:creationId xmlns:p14="http://schemas.microsoft.com/office/powerpoint/2010/main" val="741190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0EDB2381-C107-F34A-8BBD-F6A9F29E468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29305"/>
          <a:stretch/>
        </p:blipFill>
        <p:spPr>
          <a:xfrm>
            <a:off x="-834900" y="0"/>
            <a:ext cx="17626818" cy="2237519"/>
          </a:xfrm>
          <a:prstGeom prst="rect">
            <a:avLst/>
          </a:prstGeom>
        </p:spPr>
      </p:pic>
      <p:sp>
        <p:nvSpPr>
          <p:cNvPr id="16" name="Content Placeholder 2">
            <a:extLst>
              <a:ext uri="{FF2B5EF4-FFF2-40B4-BE49-F238E27FC236}">
                <a16:creationId xmlns:a16="http://schemas.microsoft.com/office/drawing/2014/main" id="{753699BC-0382-5C4B-8E91-1AB4D00DDFF7}"/>
              </a:ext>
            </a:extLst>
          </p:cNvPr>
          <p:cNvSpPr txBox="1">
            <a:spLocks/>
          </p:cNvSpPr>
          <p:nvPr/>
        </p:nvSpPr>
        <p:spPr>
          <a:xfrm>
            <a:off x="1476573" y="3187999"/>
            <a:ext cx="3274721" cy="285321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E62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E62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E62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E62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E62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2"/>
                </a:solidFill>
                <a:latin typeface="URW Geometric Medium" pitchFamily="2" charset="0"/>
              </a:rPr>
              <a:t>Colleges and universities</a:t>
            </a:r>
          </a:p>
          <a:p>
            <a:r>
              <a:rPr lang="en-US" sz="2000" dirty="0">
                <a:solidFill>
                  <a:schemeClr val="tx2"/>
                </a:solidFill>
                <a:latin typeface="URW Geometric Medium" pitchFamily="2" charset="0"/>
              </a:rPr>
              <a:t>Corporations</a:t>
            </a:r>
          </a:p>
          <a:p>
            <a:r>
              <a:rPr lang="en-US" sz="2000" dirty="0">
                <a:solidFill>
                  <a:schemeClr val="tx2"/>
                </a:solidFill>
                <a:latin typeface="URW Geometric Medium" pitchFamily="2" charset="0"/>
              </a:rPr>
              <a:t>Health care </a:t>
            </a:r>
          </a:p>
          <a:p>
            <a:r>
              <a:rPr lang="en-US" sz="2000" dirty="0">
                <a:solidFill>
                  <a:schemeClr val="tx2"/>
                </a:solidFill>
                <a:latin typeface="URW Geometric Medium" pitchFamily="2" charset="0"/>
              </a:rPr>
              <a:t>Industry</a:t>
            </a:r>
          </a:p>
          <a:p>
            <a:r>
              <a:rPr lang="en-US" sz="2000" dirty="0">
                <a:solidFill>
                  <a:schemeClr val="tx2"/>
                </a:solidFill>
                <a:latin typeface="URW Geometric Medium" pitchFamily="2" charset="0"/>
              </a:rPr>
              <a:t>Private practice</a:t>
            </a:r>
          </a:p>
          <a:p>
            <a:r>
              <a:rPr lang="en-US" sz="2000" dirty="0">
                <a:solidFill>
                  <a:schemeClr val="tx2"/>
                </a:solidFill>
                <a:latin typeface="URW Geometric Medium" pitchFamily="2" charset="0"/>
              </a:rPr>
              <a:t>Research labs</a:t>
            </a:r>
          </a:p>
          <a:p>
            <a:r>
              <a:rPr lang="en-US" sz="2000" dirty="0">
                <a:solidFill>
                  <a:schemeClr val="tx2"/>
                </a:solidFill>
                <a:latin typeface="URW Geometric Medium" pitchFamily="2" charset="0"/>
              </a:rPr>
              <a:t>Schools</a:t>
            </a:r>
          </a:p>
        </p:txBody>
      </p:sp>
      <p:sp>
        <p:nvSpPr>
          <p:cNvPr id="7" name="Title 1">
            <a:extLst>
              <a:ext uri="{FF2B5EF4-FFF2-40B4-BE49-F238E27FC236}">
                <a16:creationId xmlns:a16="http://schemas.microsoft.com/office/drawing/2014/main" id="{F5718802-F4AE-7247-A3DB-3C8CF7F5AD1B}"/>
              </a:ext>
            </a:extLst>
          </p:cNvPr>
          <p:cNvSpPr txBox="1">
            <a:spLocks/>
          </p:cNvSpPr>
          <p:nvPr/>
        </p:nvSpPr>
        <p:spPr>
          <a:xfrm>
            <a:off x="1476573" y="703396"/>
            <a:ext cx="5509443" cy="836912"/>
          </a:xfrm>
          <a:prstGeom prst="rect">
            <a:avLst/>
          </a:prstGeom>
        </p:spPr>
        <p:txBody>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sz="3200" b="1" dirty="0">
                <a:solidFill>
                  <a:schemeClr val="bg1"/>
                </a:solidFill>
                <a:latin typeface="URW Geometric Extra Bold" pitchFamily="2" charset="0"/>
                <a:cs typeface="Arial" panose="020B0604020202020204" pitchFamily="34" charset="0"/>
              </a:rPr>
              <a:t>WHERE YOU’LL WORK </a:t>
            </a:r>
            <a:br>
              <a:rPr lang="en-US" sz="3200" b="1" dirty="0">
                <a:solidFill>
                  <a:schemeClr val="bg1"/>
                </a:solidFill>
                <a:latin typeface="URW Geometric Extra Bold" pitchFamily="2" charset="0"/>
                <a:cs typeface="Arial" panose="020B0604020202020204" pitchFamily="34" charset="0"/>
              </a:rPr>
            </a:br>
            <a:r>
              <a:rPr lang="en-US" sz="3200" b="1" dirty="0">
                <a:solidFill>
                  <a:schemeClr val="bg1"/>
                </a:solidFill>
                <a:latin typeface="URW Geometric Extra Bold" pitchFamily="2" charset="0"/>
                <a:cs typeface="Arial" panose="020B0604020202020204" pitchFamily="34" charset="0"/>
              </a:rPr>
              <a:t>AND WHAT YOU’LL DO</a:t>
            </a:r>
          </a:p>
        </p:txBody>
      </p:sp>
      <p:sp>
        <p:nvSpPr>
          <p:cNvPr id="19" name="Content Placeholder 2">
            <a:extLst>
              <a:ext uri="{FF2B5EF4-FFF2-40B4-BE49-F238E27FC236}">
                <a16:creationId xmlns:a16="http://schemas.microsoft.com/office/drawing/2014/main" id="{034D189F-07AD-E849-A8F1-A2A376556236}"/>
              </a:ext>
            </a:extLst>
          </p:cNvPr>
          <p:cNvSpPr txBox="1">
            <a:spLocks/>
          </p:cNvSpPr>
          <p:nvPr/>
        </p:nvSpPr>
        <p:spPr>
          <a:xfrm>
            <a:off x="5239976" y="3189908"/>
            <a:ext cx="6023620" cy="223751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E62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E62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E62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E62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E62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URW Geometric Medium" pitchFamily="2" charset="0"/>
              </a:rPr>
              <a:t>Give a baby the opportunity to hear their parent’s voice for the first time</a:t>
            </a:r>
          </a:p>
          <a:p>
            <a:r>
              <a:rPr lang="en-US" sz="2000" dirty="0">
                <a:latin typeface="URW Geometric Medium" pitchFamily="2" charset="0"/>
              </a:rPr>
              <a:t>Develop groundbreaking research </a:t>
            </a:r>
          </a:p>
          <a:p>
            <a:r>
              <a:rPr lang="en-US" sz="2000" dirty="0">
                <a:latin typeface="URW Geometric Medium" pitchFamily="2" charset="0"/>
              </a:rPr>
              <a:t>Work with someone to regain their speech after a stroke</a:t>
            </a:r>
          </a:p>
          <a:p>
            <a:r>
              <a:rPr lang="en-US" sz="2000" dirty="0">
                <a:latin typeface="URW Geometric Medium" pitchFamily="2" charset="0"/>
              </a:rPr>
              <a:t>Help someone with hearing loss regain their hearing</a:t>
            </a:r>
          </a:p>
        </p:txBody>
      </p:sp>
      <p:pic>
        <p:nvPicPr>
          <p:cNvPr id="3" name="Picture 2">
            <a:extLst>
              <a:ext uri="{FF2B5EF4-FFF2-40B4-BE49-F238E27FC236}">
                <a16:creationId xmlns:a16="http://schemas.microsoft.com/office/drawing/2014/main" id="{2AB5A339-7878-402C-0A45-C4B704D2832D}"/>
              </a:ext>
            </a:extLst>
          </p:cNvPr>
          <p:cNvPicPr>
            <a:picLocks noChangeAspect="1"/>
          </p:cNvPicPr>
          <p:nvPr/>
        </p:nvPicPr>
        <p:blipFill>
          <a:blip r:embed="rId5"/>
          <a:stretch>
            <a:fillRect/>
          </a:stretch>
        </p:blipFill>
        <p:spPr>
          <a:xfrm>
            <a:off x="9216005" y="490109"/>
            <a:ext cx="1714500" cy="1257300"/>
          </a:xfrm>
          <a:prstGeom prst="rect">
            <a:avLst/>
          </a:prstGeom>
        </p:spPr>
      </p:pic>
      <p:pic>
        <p:nvPicPr>
          <p:cNvPr id="10" name="Picture 9">
            <a:extLst>
              <a:ext uri="{FF2B5EF4-FFF2-40B4-BE49-F238E27FC236}">
                <a16:creationId xmlns:a16="http://schemas.microsoft.com/office/drawing/2014/main" id="{4CB35F1F-5200-F589-4C1A-9065D726C4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15588" y="6001182"/>
            <a:ext cx="1395412" cy="431569"/>
          </a:xfrm>
          <a:prstGeom prst="rect">
            <a:avLst/>
          </a:prstGeom>
        </p:spPr>
      </p:pic>
    </p:spTree>
    <p:extLst>
      <p:ext uri="{BB962C8B-B14F-4D97-AF65-F5344CB8AC3E}">
        <p14:creationId xmlns:p14="http://schemas.microsoft.com/office/powerpoint/2010/main" val="4178957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011C287F-FFE5-AE4E-B5D9-0BC7C8DB7904}"/>
              </a:ext>
            </a:extLst>
          </p:cNvPr>
          <p:cNvSpPr>
            <a:spLocks noGrp="1"/>
          </p:cNvSpPr>
          <p:nvPr>
            <p:ph idx="1"/>
          </p:nvPr>
        </p:nvSpPr>
        <p:spPr>
          <a:xfrm>
            <a:off x="7583100" y="2656431"/>
            <a:ext cx="4102980" cy="2345218"/>
          </a:xfrm>
        </p:spPr>
        <p:txBody>
          <a:bodyPr>
            <a:normAutofit/>
          </a:bodyPr>
          <a:lstStyle/>
          <a:p>
            <a:pPr marL="0" indent="0">
              <a:lnSpc>
                <a:spcPct val="100000"/>
              </a:lnSpc>
              <a:buNone/>
            </a:pPr>
            <a:r>
              <a:rPr lang="en-US" sz="2000" dirty="0">
                <a:solidFill>
                  <a:srgbClr val="991E66"/>
                </a:solidFill>
              </a:rPr>
              <a:t>Audiologists</a:t>
            </a:r>
            <a:r>
              <a:rPr lang="en-US" sz="2000" dirty="0">
                <a:solidFill>
                  <a:srgbClr val="6E6259"/>
                </a:solidFill>
              </a:rPr>
              <a:t> are health care professionals who provide patient-centered care in the prevention, identification, diagnosis, and evidence-based treatment of hearing, balance, and other auditory disorders for people of all ages.</a:t>
            </a:r>
            <a:endParaRPr lang="en-US" sz="2000" dirty="0"/>
          </a:p>
        </p:txBody>
      </p:sp>
      <p:sp>
        <p:nvSpPr>
          <p:cNvPr id="2" name="Title 1">
            <a:extLst>
              <a:ext uri="{FF2B5EF4-FFF2-40B4-BE49-F238E27FC236}">
                <a16:creationId xmlns:a16="http://schemas.microsoft.com/office/drawing/2014/main" id="{AB733798-C6B0-6843-98CC-616C3B6A17EB}"/>
              </a:ext>
            </a:extLst>
          </p:cNvPr>
          <p:cNvSpPr>
            <a:spLocks noGrp="1"/>
          </p:cNvSpPr>
          <p:nvPr>
            <p:ph type="title"/>
          </p:nvPr>
        </p:nvSpPr>
        <p:spPr>
          <a:xfrm>
            <a:off x="8765082" y="1811123"/>
            <a:ext cx="2663141" cy="518544"/>
          </a:xfrm>
        </p:spPr>
        <p:txBody>
          <a:bodyPr>
            <a:normAutofit fontScale="90000"/>
          </a:bodyPr>
          <a:lstStyle/>
          <a:p>
            <a:r>
              <a:rPr lang="en-US" sz="3000" dirty="0">
                <a:solidFill>
                  <a:srgbClr val="991E66"/>
                </a:solidFill>
                <a:cs typeface="Arial"/>
              </a:rPr>
              <a:t>WHAT IS AN AUDIOLOGIST? </a:t>
            </a:r>
            <a:endParaRPr lang="en-US" sz="3000" dirty="0">
              <a:solidFill>
                <a:srgbClr val="991E66"/>
              </a:solidFill>
              <a:cs typeface="Arial" panose="020B0604020202020204" pitchFamily="34" charset="0"/>
            </a:endParaRPr>
          </a:p>
        </p:txBody>
      </p:sp>
      <p:pic>
        <p:nvPicPr>
          <p:cNvPr id="3" name="Picture 2">
            <a:extLst>
              <a:ext uri="{FF2B5EF4-FFF2-40B4-BE49-F238E27FC236}">
                <a16:creationId xmlns:a16="http://schemas.microsoft.com/office/drawing/2014/main" id="{A06E6AA3-83AE-858F-BB8E-29F80E3A073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5732" y="0"/>
            <a:ext cx="6981369" cy="6979713"/>
          </a:xfrm>
          <a:prstGeom prst="ellipse">
            <a:avLst/>
          </a:prstGeom>
        </p:spPr>
      </p:pic>
      <p:pic>
        <p:nvPicPr>
          <p:cNvPr id="6" name="Picture 5">
            <a:extLst>
              <a:ext uri="{FF2B5EF4-FFF2-40B4-BE49-F238E27FC236}">
                <a16:creationId xmlns:a16="http://schemas.microsoft.com/office/drawing/2014/main" id="{C7FC0936-C632-8475-ED35-B720D866DB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15588" y="6001182"/>
            <a:ext cx="1395412" cy="431569"/>
          </a:xfrm>
          <a:prstGeom prst="rect">
            <a:avLst/>
          </a:prstGeom>
        </p:spPr>
      </p:pic>
      <p:grpSp>
        <p:nvGrpSpPr>
          <p:cNvPr id="11" name="Group 10">
            <a:extLst>
              <a:ext uri="{FF2B5EF4-FFF2-40B4-BE49-F238E27FC236}">
                <a16:creationId xmlns:a16="http://schemas.microsoft.com/office/drawing/2014/main" id="{0859D1D4-FCF5-016C-B0F1-E57263CCE8C7}"/>
              </a:ext>
            </a:extLst>
          </p:cNvPr>
          <p:cNvGrpSpPr/>
          <p:nvPr/>
        </p:nvGrpSpPr>
        <p:grpSpPr>
          <a:xfrm>
            <a:off x="7671025" y="1408023"/>
            <a:ext cx="1007914" cy="1007914"/>
            <a:chOff x="9241924" y="452396"/>
            <a:chExt cx="1481328" cy="1481328"/>
          </a:xfrm>
        </p:grpSpPr>
        <p:sp>
          <p:nvSpPr>
            <p:cNvPr id="8" name="Oval 7">
              <a:extLst>
                <a:ext uri="{FF2B5EF4-FFF2-40B4-BE49-F238E27FC236}">
                  <a16:creationId xmlns:a16="http://schemas.microsoft.com/office/drawing/2014/main" id="{3016C46D-8A10-3F8B-2B75-E744B771A054}"/>
                </a:ext>
              </a:extLst>
            </p:cNvPr>
            <p:cNvSpPr/>
            <p:nvPr/>
          </p:nvSpPr>
          <p:spPr>
            <a:xfrm>
              <a:off x="9241924" y="452396"/>
              <a:ext cx="1481328" cy="1481328"/>
            </a:xfrm>
            <a:prstGeom prst="ellipse">
              <a:avLst/>
            </a:prstGeom>
            <a:solidFill>
              <a:srgbClr val="991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2B956026-9128-BFC7-4BC9-32C23BDE58A6}"/>
                </a:ext>
              </a:extLst>
            </p:cNvPr>
            <p:cNvPicPr>
              <a:picLocks noChangeAspect="1"/>
            </p:cNvPicPr>
            <p:nvPr/>
          </p:nvPicPr>
          <p:blipFill>
            <a:blip r:embed="rId5"/>
            <a:stretch>
              <a:fillRect/>
            </a:stretch>
          </p:blipFill>
          <p:spPr>
            <a:xfrm>
              <a:off x="9646832" y="720792"/>
              <a:ext cx="671512" cy="992007"/>
            </a:xfrm>
            <a:prstGeom prst="rect">
              <a:avLst/>
            </a:prstGeom>
          </p:spPr>
        </p:pic>
      </p:grpSp>
    </p:spTree>
    <p:extLst>
      <p:ext uri="{BB962C8B-B14F-4D97-AF65-F5344CB8AC3E}">
        <p14:creationId xmlns:p14="http://schemas.microsoft.com/office/powerpoint/2010/main" val="3374459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CAA9DFB9-9714-E44B-A301-DEA72A21FAA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29305"/>
          <a:stretch/>
        </p:blipFill>
        <p:spPr>
          <a:xfrm>
            <a:off x="-5434818" y="0"/>
            <a:ext cx="17626818" cy="2237519"/>
          </a:xfrm>
          <a:prstGeom prst="rect">
            <a:avLst/>
          </a:prstGeom>
        </p:spPr>
      </p:pic>
      <p:sp>
        <p:nvSpPr>
          <p:cNvPr id="3" name="Title 1">
            <a:extLst>
              <a:ext uri="{FF2B5EF4-FFF2-40B4-BE49-F238E27FC236}">
                <a16:creationId xmlns:a16="http://schemas.microsoft.com/office/drawing/2014/main" id="{B81658E7-0B3F-254A-82C9-C743B5C6C98F}"/>
              </a:ext>
            </a:extLst>
          </p:cNvPr>
          <p:cNvSpPr txBox="1">
            <a:spLocks/>
          </p:cNvSpPr>
          <p:nvPr/>
        </p:nvSpPr>
        <p:spPr>
          <a:xfrm>
            <a:off x="3810050" y="674679"/>
            <a:ext cx="5132782" cy="888159"/>
          </a:xfrm>
          <a:prstGeom prst="rect">
            <a:avLst/>
          </a:prstGeom>
        </p:spPr>
        <p:txBody>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sz="3200" b="1" dirty="0">
                <a:solidFill>
                  <a:schemeClr val="bg1"/>
                </a:solidFill>
                <a:latin typeface="URW Geometric Extra Bold" pitchFamily="2" charset="0"/>
                <a:cs typeface="Arial" panose="020B0604020202020204" pitchFamily="34" charset="0"/>
              </a:rPr>
              <a:t>EXAMPLES OF WHAT YOU’LL </a:t>
            </a:r>
            <a:br>
              <a:rPr lang="en-US" sz="3200" b="1" dirty="0">
                <a:solidFill>
                  <a:schemeClr val="bg1"/>
                </a:solidFill>
                <a:latin typeface="URW Geometric Extra Bold" pitchFamily="2" charset="0"/>
                <a:cs typeface="Arial" panose="020B0604020202020204" pitchFamily="34" charset="0"/>
              </a:rPr>
            </a:br>
            <a:r>
              <a:rPr lang="en-US" sz="3200" b="1" dirty="0">
                <a:solidFill>
                  <a:schemeClr val="bg1"/>
                </a:solidFill>
                <a:latin typeface="URW Geometric Extra Bold" pitchFamily="2" charset="0"/>
                <a:cs typeface="Arial" panose="020B0604020202020204" pitchFamily="34" charset="0"/>
              </a:rPr>
              <a:t>DO AS AN AUDIOLOGIST</a:t>
            </a:r>
          </a:p>
        </p:txBody>
      </p:sp>
      <p:sp>
        <p:nvSpPr>
          <p:cNvPr id="9" name="Rectangle 8">
            <a:extLst>
              <a:ext uri="{FF2B5EF4-FFF2-40B4-BE49-F238E27FC236}">
                <a16:creationId xmlns:a16="http://schemas.microsoft.com/office/drawing/2014/main" id="{3C693DE8-B2BA-8F42-A391-BBEAB2913C45}"/>
              </a:ext>
            </a:extLst>
          </p:cNvPr>
          <p:cNvSpPr/>
          <p:nvPr/>
        </p:nvSpPr>
        <p:spPr>
          <a:xfrm>
            <a:off x="756043" y="3079732"/>
            <a:ext cx="10679914" cy="1938992"/>
          </a:xfrm>
          <a:prstGeom prst="rect">
            <a:avLst/>
          </a:prstGeom>
        </p:spPr>
        <p:txBody>
          <a:bodyPr wrap="square" lIns="91440" tIns="45720" rIns="91440" bIns="45720" numCol="2" spcCol="640080" anchor="t">
            <a:spAutoFit/>
          </a:bodyPr>
          <a:lstStyle/>
          <a:p>
            <a:pPr marL="285750" indent="-285750">
              <a:spcAft>
                <a:spcPts val="1200"/>
              </a:spcAft>
              <a:buFont typeface="Arial" panose="020B0604020202020204" pitchFamily="34" charset="0"/>
              <a:buChar char="•"/>
            </a:pPr>
            <a:r>
              <a:rPr lang="en-US" sz="2000" dirty="0">
                <a:latin typeface="URW Geometric Medium" pitchFamily="2" charset="0"/>
              </a:rPr>
              <a:t>Give a baby the chance to hear their </a:t>
            </a:r>
            <a:r>
              <a:rPr lang="en-US" sz="2000" dirty="0" err="1">
                <a:latin typeface="URW Geometric Medium" pitchFamily="2" charset="0"/>
              </a:rPr>
              <a:t>parents’s</a:t>
            </a:r>
            <a:r>
              <a:rPr lang="en-US" sz="2000" dirty="0">
                <a:latin typeface="URW Geometric Medium" pitchFamily="2" charset="0"/>
              </a:rPr>
              <a:t> voice for the first time</a:t>
            </a:r>
          </a:p>
          <a:p>
            <a:pPr marL="285750" indent="-285750">
              <a:spcAft>
                <a:spcPts val="1200"/>
              </a:spcAft>
              <a:buFont typeface="Arial" panose="020B0604020202020204" pitchFamily="34" charset="0"/>
              <a:buChar char="•"/>
            </a:pPr>
            <a:r>
              <a:rPr lang="en-US" sz="2000" dirty="0">
                <a:latin typeface="URW Geometric Medium" pitchFamily="2" charset="0"/>
              </a:rPr>
              <a:t>Work with an army vet on protecting their hearing while they are on duty</a:t>
            </a:r>
            <a:endParaRPr lang="en-US" sz="2000" dirty="0">
              <a:latin typeface="URW Geometric Medium" pitchFamily="2" charset="0"/>
              <a:cs typeface="Arial"/>
            </a:endParaRPr>
          </a:p>
          <a:p>
            <a:pPr marL="285750" indent="-285750">
              <a:spcAft>
                <a:spcPts val="1200"/>
              </a:spcAft>
              <a:buFont typeface="Arial" panose="020B0604020202020204" pitchFamily="34" charset="0"/>
              <a:buChar char="•"/>
            </a:pPr>
            <a:r>
              <a:rPr lang="en-US" sz="2000" dirty="0">
                <a:latin typeface="URW Geometric Medium" pitchFamily="2" charset="0"/>
              </a:rPr>
              <a:t>Help a grandparent hear their grandchildren</a:t>
            </a:r>
            <a:endParaRPr lang="en-US" sz="2000" dirty="0">
              <a:latin typeface="URW Geometric Medium" pitchFamily="2" charset="0"/>
              <a:cs typeface="Arial"/>
            </a:endParaRPr>
          </a:p>
          <a:p>
            <a:pPr marL="285750" indent="-285750">
              <a:spcAft>
                <a:spcPts val="1200"/>
              </a:spcAft>
              <a:buFont typeface="Arial" panose="020B0604020202020204" pitchFamily="34" charset="0"/>
              <a:buChar char="•"/>
            </a:pPr>
            <a:r>
              <a:rPr lang="en-US" sz="2000" dirty="0">
                <a:latin typeface="URW Geometric Medium" pitchFamily="2" charset="0"/>
              </a:rPr>
              <a:t>Teach a patient how to pair their hearing aid to their phone</a:t>
            </a:r>
            <a:endParaRPr lang="en-US" sz="2000" dirty="0">
              <a:latin typeface="URW Geometric Medium" pitchFamily="2" charset="0"/>
              <a:cs typeface="Arial"/>
            </a:endParaRPr>
          </a:p>
          <a:p>
            <a:pPr marL="285750" indent="-285750">
              <a:buFont typeface="Arial" panose="020B0604020202020204" pitchFamily="34" charset="0"/>
              <a:buChar char="•"/>
            </a:pPr>
            <a:r>
              <a:rPr lang="en-US" sz="2000" dirty="0">
                <a:latin typeface="URW Geometric Medium" pitchFamily="2" charset="0"/>
              </a:rPr>
              <a:t>Teaching a musician how to protect their hearing while on stage</a:t>
            </a:r>
          </a:p>
          <a:p>
            <a:pPr>
              <a:lnSpc>
                <a:spcPct val="150000"/>
              </a:lnSpc>
            </a:pPr>
            <a:endParaRPr lang="en-US" dirty="0"/>
          </a:p>
        </p:txBody>
      </p:sp>
      <p:pic>
        <p:nvPicPr>
          <p:cNvPr id="7" name="Picture 6">
            <a:extLst>
              <a:ext uri="{FF2B5EF4-FFF2-40B4-BE49-F238E27FC236}">
                <a16:creationId xmlns:a16="http://schemas.microsoft.com/office/drawing/2014/main" id="{DC87A8CA-B0AC-EC03-FBFD-FB252EB4A7AC}"/>
              </a:ext>
            </a:extLst>
          </p:cNvPr>
          <p:cNvPicPr>
            <a:picLocks noChangeAspect="1"/>
          </p:cNvPicPr>
          <p:nvPr/>
        </p:nvPicPr>
        <p:blipFill>
          <a:blip r:embed="rId5"/>
          <a:stretch>
            <a:fillRect/>
          </a:stretch>
        </p:blipFill>
        <p:spPr>
          <a:xfrm>
            <a:off x="1247659" y="505427"/>
            <a:ext cx="796294" cy="1176344"/>
          </a:xfrm>
          <a:prstGeom prst="rect">
            <a:avLst/>
          </a:prstGeom>
        </p:spPr>
      </p:pic>
      <p:pic>
        <p:nvPicPr>
          <p:cNvPr id="8" name="Picture 7">
            <a:extLst>
              <a:ext uri="{FF2B5EF4-FFF2-40B4-BE49-F238E27FC236}">
                <a16:creationId xmlns:a16="http://schemas.microsoft.com/office/drawing/2014/main" id="{135EDA64-194C-B6F5-C8D7-0C0740AF9DA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15588" y="6001182"/>
            <a:ext cx="1395412" cy="431569"/>
          </a:xfrm>
          <a:prstGeom prst="rect">
            <a:avLst/>
          </a:prstGeom>
        </p:spPr>
      </p:pic>
    </p:spTree>
    <p:extLst>
      <p:ext uri="{BB962C8B-B14F-4D97-AF65-F5344CB8AC3E}">
        <p14:creationId xmlns:p14="http://schemas.microsoft.com/office/powerpoint/2010/main" val="425855684"/>
      </p:ext>
    </p:extLst>
  </p:cSld>
  <p:clrMapOvr>
    <a:masterClrMapping/>
  </p:clrMapOvr>
</p:sld>
</file>

<file path=ppt/theme/theme1.xml><?xml version="1.0" encoding="utf-8"?>
<a:theme xmlns:a="http://schemas.openxmlformats.org/drawingml/2006/main" name="Office Theme">
  <a:themeElements>
    <a:clrScheme name="ASHA Branding Color_Update">
      <a:dk1>
        <a:srgbClr val="6E6159"/>
      </a:dk1>
      <a:lt1>
        <a:srgbClr val="FFFFFF"/>
      </a:lt1>
      <a:dk2>
        <a:srgbClr val="00778B"/>
      </a:dk2>
      <a:lt2>
        <a:srgbClr val="D7D2CB"/>
      </a:lt2>
      <a:accent1>
        <a:srgbClr val="991E66"/>
      </a:accent1>
      <a:accent2>
        <a:srgbClr val="ED8B00"/>
      </a:accent2>
      <a:accent3>
        <a:srgbClr val="BFB8AF"/>
      </a:accent3>
      <a:accent4>
        <a:srgbClr val="D1340F"/>
      </a:accent4>
      <a:accent5>
        <a:srgbClr val="151F6D"/>
      </a:accent5>
      <a:accent6>
        <a:srgbClr val="BFB8AF"/>
      </a:accent6>
      <a:hlink>
        <a:srgbClr val="6CACE3"/>
      </a:hlink>
      <a:folHlink>
        <a:srgbClr val="007C91"/>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6C17115-4C59-E14A-BF24-B7CB12C826BC}" vid="{ADCCB190-45F4-4D42-8142-D19C8CE6D2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032405E-A893-4C4D-88D9-CBC6082CAD0C}">
  <we:reference id="wa200001745" version="1.0.1.5" store="en-US" storeType="OMEX"/>
  <we:alternateReferences>
    <we:reference id="WA200001745" version="1.0.1.5" store="WA200001745"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351B17A30505144B8578E436EEC8919" ma:contentTypeVersion="4" ma:contentTypeDescription="Create a new document." ma:contentTypeScope="" ma:versionID="3535d3e08e06c4df1da5a81340f7e5ad">
  <xsd:schema xmlns:xsd="http://www.w3.org/2001/XMLSchema" xmlns:xs="http://www.w3.org/2001/XMLSchema" xmlns:p="http://schemas.microsoft.com/office/2006/metadata/properties" xmlns:ns2="d08932dc-740a-4c8f-9379-1774e89d5e2c" targetNamespace="http://schemas.microsoft.com/office/2006/metadata/properties" ma:root="true" ma:fieldsID="8c0c0b86dfb6171366603d8f8c2e1860" ns2:_="">
    <xsd:import namespace="d08932dc-740a-4c8f-9379-1774e89d5e2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8932dc-740a-4c8f-9379-1774e89d5e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E4279D-49BA-4D9B-BC84-4556AB324FF9}">
  <ds:schemaRefs>
    <ds:schemaRef ds:uri="d08932dc-740a-4c8f-9379-1774e89d5e2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D295920-1687-409C-839A-03121FD1BDB6}">
  <ds:schemaRefs>
    <ds:schemaRef ds:uri="d08932dc-740a-4c8f-9379-1774e89d5e2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5EA0953-5EF0-46B6-A383-AD6520B2F1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ASHATemplate_2018</Template>
  <TotalTime>1772</TotalTime>
  <Words>3512</Words>
  <Application>Microsoft Macintosh PowerPoint</Application>
  <PresentationFormat>Widescreen</PresentationFormat>
  <Paragraphs>284</Paragraphs>
  <Slides>35</Slides>
  <Notes>35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asha_urwg</vt:lpstr>
      <vt:lpstr>Calibri</vt:lpstr>
      <vt:lpstr>Helvetica</vt:lpstr>
      <vt:lpstr>Tahoma</vt:lpstr>
      <vt:lpstr>Times New Roman</vt:lpstr>
      <vt:lpstr>URW Geometric</vt:lpstr>
      <vt:lpstr>URW Geometric Extra Bold</vt:lpstr>
      <vt:lpstr>URW Geometric Medium</vt:lpstr>
      <vt:lpstr>urw-geometric</vt:lpstr>
      <vt:lpstr>Office Theme</vt:lpstr>
      <vt:lpstr>PowerPoint Presentation</vt:lpstr>
      <vt:lpstr>TYPES OF DISORDERS AUDIOLOGISTS AND SPEECH-LANGUAGE PATHOLOGISTS TREAT</vt:lpstr>
      <vt:lpstr>PowerPoint Presentation</vt:lpstr>
      <vt:lpstr>PICTURE YOURSELF MAKING A DIFFERENCE</vt:lpstr>
      <vt:lpstr>MY PERSONAL WHY</vt:lpstr>
      <vt:lpstr>PowerPoint Presentation</vt:lpstr>
      <vt:lpstr>PowerPoint Presentation</vt:lpstr>
      <vt:lpstr>WHAT IS AN AUDIOLOGIST? </vt:lpstr>
      <vt:lpstr>PowerPoint Presentation</vt:lpstr>
      <vt:lpstr>PowerPoint Presentation</vt:lpstr>
      <vt:lpstr>PowerPoint Presentation</vt:lpstr>
      <vt:lpstr>PowerPoint Presentation</vt:lpstr>
      <vt:lpstr>WHAT IS A  SPEECH-LANGUAGE PATHOLOGIST?</vt:lpstr>
      <vt:lpstr>PowerPoint Presentation</vt:lpstr>
      <vt:lpstr>PowerPoint Presentation</vt:lpstr>
      <vt:lpstr>PowerPoint Presentation</vt:lpstr>
      <vt:lpstr>PowerPoint Presentation</vt:lpstr>
      <vt:lpstr>WHAT IS A  SPEECH-LANGUAGE PATHOLOGY ASSISTANT?</vt:lpstr>
      <vt:lpstr>PowerPoint Presentation</vt:lpstr>
      <vt:lpstr>PowerPoint Presentation</vt:lpstr>
      <vt:lpstr>PowerPoint Presentation</vt:lpstr>
      <vt:lpstr>PowerPoint Presentation</vt:lpstr>
      <vt:lpstr>WHAT IS A SPEECH, LANGUAGE, AND HEARING SCIENTIST?</vt:lpstr>
      <vt:lpstr>PowerPoint Presentation</vt:lpstr>
      <vt:lpstr>PowerPoint Presentation</vt:lpstr>
      <vt:lpstr>SALARY</vt:lpstr>
      <vt:lpstr>JOB RANKINGS</vt:lpstr>
      <vt:lpstr>PowerPoint Presentation</vt:lpstr>
      <vt:lpstr>PowerPoint Presentation</vt:lpstr>
      <vt:lpstr>PowerPoint Presentation</vt:lpstr>
      <vt:lpstr>HOW TO FIND A COLLEGE</vt:lpstr>
      <vt:lpstr>SCHOLARSHIPS &amp; GRANTS</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Rewarding Career for You. A Better Life for Others.</dc:title>
  <dc:subject/>
  <dc:creator/>
  <cp:keywords/>
  <dc:description/>
  <cp:lastModifiedBy>Will Fisher</cp:lastModifiedBy>
  <cp:revision>37</cp:revision>
  <cp:lastPrinted>2018-08-17T15:36:34Z</cp:lastPrinted>
  <dcterms:created xsi:type="dcterms:W3CDTF">2021-08-15T23:34:01Z</dcterms:created>
  <dcterms:modified xsi:type="dcterms:W3CDTF">2025-03-10T17:33:58Z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0x010100F351B17A30505144B8578E436EEC8919</vt:lpwstr>
  </property>
</Properties>
</file>